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95" r:id="rId3"/>
    <p:sldId id="273" r:id="rId4"/>
    <p:sldId id="278" r:id="rId5"/>
    <p:sldId id="294" r:id="rId6"/>
    <p:sldId id="297" r:id="rId7"/>
    <p:sldId id="298" r:id="rId8"/>
    <p:sldId id="325" r:id="rId9"/>
    <p:sldId id="319" r:id="rId10"/>
    <p:sldId id="320" r:id="rId11"/>
    <p:sldId id="321" r:id="rId12"/>
    <p:sldId id="322" r:id="rId13"/>
    <p:sldId id="311" r:id="rId14"/>
    <p:sldId id="312" r:id="rId15"/>
    <p:sldId id="315" r:id="rId16"/>
    <p:sldId id="316" r:id="rId17"/>
    <p:sldId id="317" r:id="rId18"/>
    <p:sldId id="318" r:id="rId19"/>
    <p:sldId id="323" r:id="rId20"/>
    <p:sldId id="324" r:id="rId21"/>
    <p:sldId id="326" r:id="rId22"/>
    <p:sldId id="291" r:id="rId23"/>
  </p:sldIdLst>
  <p:sldSz cx="9144000" cy="6858000" type="letter"/>
  <p:notesSz cx="6934200" cy="9220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ndy White" initials="RW" lastIdx="2" clrIdx="0"/>
  <p:cmAuthor id="1" name="lisabiek" initials="lb" lastIdx="2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808080"/>
    <a:srgbClr val="BABABA"/>
    <a:srgbClr val="DBDFE1"/>
    <a:srgbClr val="F7F7F7"/>
    <a:srgbClr val="A4B3C9"/>
    <a:srgbClr val="B6BEC2"/>
    <a:srgbClr val="5E6A71"/>
    <a:srgbClr val="72AF2F"/>
    <a:srgbClr val="2107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749" autoAdjust="0"/>
    <p:restoredTop sz="99532" autoAdjust="0"/>
  </p:normalViewPr>
  <p:slideViewPr>
    <p:cSldViewPr>
      <p:cViewPr>
        <p:scale>
          <a:sx n="80" d="100"/>
          <a:sy n="80" d="100"/>
        </p:scale>
        <p:origin x="-1434" y="-252"/>
      </p:cViewPr>
      <p:guideLst>
        <p:guide orient="horz" pos="912"/>
        <p:guide pos="14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1"/>
            <a:ext cx="3005138" cy="461248"/>
          </a:xfrm>
          <a:prstGeom prst="rect">
            <a:avLst/>
          </a:prstGeom>
          <a:noFill/>
          <a:ln w="9525">
            <a:noFill/>
            <a:miter lim="800000"/>
            <a:headEnd/>
            <a:tailEnd/>
          </a:ln>
          <a:effectLst/>
        </p:spPr>
        <p:txBody>
          <a:bodyPr vert="horz" wrap="square" lIns="91494" tIns="45746" rIns="91494" bIns="45746" numCol="1" anchor="t" anchorCtr="0" compatLnSpc="1">
            <a:prstTxWarp prst="textNoShape">
              <a:avLst/>
            </a:prstTxWarp>
          </a:bodyPr>
          <a:lstStyle>
            <a:lvl1pPr>
              <a:defRPr sz="1200"/>
            </a:lvl1pPr>
          </a:lstStyle>
          <a:p>
            <a:endParaRPr lang="en-US"/>
          </a:p>
        </p:txBody>
      </p:sp>
      <p:sp>
        <p:nvSpPr>
          <p:cNvPr id="5123" name="Rectangle 3"/>
          <p:cNvSpPr>
            <a:spLocks noGrp="1" noChangeArrowheads="1"/>
          </p:cNvSpPr>
          <p:nvPr>
            <p:ph type="dt" idx="1"/>
          </p:nvPr>
        </p:nvSpPr>
        <p:spPr bwMode="auto">
          <a:xfrm>
            <a:off x="3927476" y="1"/>
            <a:ext cx="3005138" cy="461248"/>
          </a:xfrm>
          <a:prstGeom prst="rect">
            <a:avLst/>
          </a:prstGeom>
          <a:noFill/>
          <a:ln w="9525">
            <a:noFill/>
            <a:miter lim="800000"/>
            <a:headEnd/>
            <a:tailEnd/>
          </a:ln>
          <a:effectLst/>
        </p:spPr>
        <p:txBody>
          <a:bodyPr vert="horz" wrap="square" lIns="91494" tIns="45746" rIns="91494" bIns="45746" numCol="1" anchor="t" anchorCtr="0" compatLnSpc="1">
            <a:prstTxWarp prst="textNoShape">
              <a:avLst/>
            </a:prstTxWarp>
          </a:bodyPr>
          <a:lstStyle>
            <a:lvl1pPr algn="r">
              <a:defRPr sz="1200"/>
            </a:lvl1pPr>
          </a:lstStyle>
          <a:p>
            <a:endParaRPr lang="en-US"/>
          </a:p>
        </p:txBody>
      </p:sp>
      <p:sp>
        <p:nvSpPr>
          <p:cNvPr id="5124" name="Rectangle 4"/>
          <p:cNvSpPr>
            <a:spLocks noGrp="1" noRot="1" noChangeAspect="1" noChangeArrowheads="1" noTextEdit="1"/>
          </p:cNvSpPr>
          <p:nvPr>
            <p:ph type="sldImg" idx="2"/>
          </p:nvPr>
        </p:nvSpPr>
        <p:spPr bwMode="auto">
          <a:xfrm>
            <a:off x="1162050" y="690563"/>
            <a:ext cx="4610100" cy="3457575"/>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693741" y="4379479"/>
            <a:ext cx="5546725" cy="4149645"/>
          </a:xfrm>
          <a:prstGeom prst="rect">
            <a:avLst/>
          </a:prstGeom>
          <a:noFill/>
          <a:ln w="9525">
            <a:noFill/>
            <a:miter lim="800000"/>
            <a:headEnd/>
            <a:tailEnd/>
          </a:ln>
          <a:effectLst/>
        </p:spPr>
        <p:txBody>
          <a:bodyPr vert="horz" wrap="square" lIns="91494" tIns="45746" rIns="91494" bIns="4574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6" name="Rectangle 6"/>
          <p:cNvSpPr>
            <a:spLocks noGrp="1" noChangeArrowheads="1"/>
          </p:cNvSpPr>
          <p:nvPr>
            <p:ph type="ftr" sz="quarter" idx="4"/>
          </p:nvPr>
        </p:nvSpPr>
        <p:spPr bwMode="auto">
          <a:xfrm>
            <a:off x="0" y="8757368"/>
            <a:ext cx="3005138" cy="461247"/>
          </a:xfrm>
          <a:prstGeom prst="rect">
            <a:avLst/>
          </a:prstGeom>
          <a:noFill/>
          <a:ln w="9525">
            <a:noFill/>
            <a:miter lim="800000"/>
            <a:headEnd/>
            <a:tailEnd/>
          </a:ln>
          <a:effectLst/>
        </p:spPr>
        <p:txBody>
          <a:bodyPr vert="horz" wrap="square" lIns="91494" tIns="45746" rIns="91494" bIns="45746" numCol="1" anchor="b" anchorCtr="0" compatLnSpc="1">
            <a:prstTxWarp prst="textNoShape">
              <a:avLst/>
            </a:prstTxWarp>
          </a:bodyPr>
          <a:lstStyle>
            <a:lvl1pPr>
              <a:defRPr sz="1200"/>
            </a:lvl1pPr>
          </a:lstStyle>
          <a:p>
            <a:endParaRPr lang="en-US"/>
          </a:p>
        </p:txBody>
      </p:sp>
      <p:sp>
        <p:nvSpPr>
          <p:cNvPr id="5127" name="Rectangle 7"/>
          <p:cNvSpPr>
            <a:spLocks noGrp="1" noChangeArrowheads="1"/>
          </p:cNvSpPr>
          <p:nvPr>
            <p:ph type="sldNum" sz="quarter" idx="5"/>
          </p:nvPr>
        </p:nvSpPr>
        <p:spPr bwMode="auto">
          <a:xfrm>
            <a:off x="3927476" y="8757368"/>
            <a:ext cx="3005138" cy="461247"/>
          </a:xfrm>
          <a:prstGeom prst="rect">
            <a:avLst/>
          </a:prstGeom>
          <a:noFill/>
          <a:ln w="9525">
            <a:noFill/>
            <a:miter lim="800000"/>
            <a:headEnd/>
            <a:tailEnd/>
          </a:ln>
          <a:effectLst/>
        </p:spPr>
        <p:txBody>
          <a:bodyPr vert="horz" wrap="square" lIns="91494" tIns="45746" rIns="91494" bIns="45746" numCol="1" anchor="b" anchorCtr="0" compatLnSpc="1">
            <a:prstTxWarp prst="textNoShape">
              <a:avLst/>
            </a:prstTxWarp>
          </a:bodyPr>
          <a:lstStyle>
            <a:lvl1pPr algn="r">
              <a:defRPr sz="1200"/>
            </a:lvl1pPr>
          </a:lstStyle>
          <a:p>
            <a:fld id="{B57BABEA-E9A5-4EF8-8BCE-0032749F76A7}" type="slidenum">
              <a:rPr lang="en-US"/>
              <a:pPr/>
              <a:t>‹#›</a:t>
            </a:fld>
            <a:endParaRPr lang="en-US"/>
          </a:p>
        </p:txBody>
      </p:sp>
    </p:spTree>
    <p:extLst>
      <p:ext uri="{BB962C8B-B14F-4D97-AF65-F5344CB8AC3E}">
        <p14:creationId xmlns:p14="http://schemas.microsoft.com/office/powerpoint/2010/main" val="165617538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0602" indent="-288693">
              <a:defRPr>
                <a:solidFill>
                  <a:schemeClr val="tx1"/>
                </a:solidFill>
                <a:latin typeface="Arial" pitchFamily="34" charset="0"/>
              </a:defRPr>
            </a:lvl2pPr>
            <a:lvl3pPr marL="1154773" indent="-230955">
              <a:defRPr>
                <a:solidFill>
                  <a:schemeClr val="tx1"/>
                </a:solidFill>
                <a:latin typeface="Arial" pitchFamily="34" charset="0"/>
              </a:defRPr>
            </a:lvl3pPr>
            <a:lvl4pPr marL="1616682" indent="-230955">
              <a:defRPr>
                <a:solidFill>
                  <a:schemeClr val="tx1"/>
                </a:solidFill>
                <a:latin typeface="Arial" pitchFamily="34" charset="0"/>
              </a:defRPr>
            </a:lvl4pPr>
            <a:lvl5pPr marL="2078591" indent="-230955">
              <a:defRPr>
                <a:solidFill>
                  <a:schemeClr val="tx1"/>
                </a:solidFill>
                <a:latin typeface="Arial" pitchFamily="34" charset="0"/>
              </a:defRPr>
            </a:lvl5pPr>
            <a:lvl6pPr marL="2540500" indent="-230955" eaLnBrk="0" fontAlgn="base" hangingPunct="0">
              <a:spcBef>
                <a:spcPct val="0"/>
              </a:spcBef>
              <a:spcAft>
                <a:spcPct val="0"/>
              </a:spcAft>
              <a:defRPr>
                <a:solidFill>
                  <a:schemeClr val="tx1"/>
                </a:solidFill>
                <a:latin typeface="Arial" pitchFamily="34" charset="0"/>
              </a:defRPr>
            </a:lvl6pPr>
            <a:lvl7pPr marL="3002410" indent="-230955" eaLnBrk="0" fontAlgn="base" hangingPunct="0">
              <a:spcBef>
                <a:spcPct val="0"/>
              </a:spcBef>
              <a:spcAft>
                <a:spcPct val="0"/>
              </a:spcAft>
              <a:defRPr>
                <a:solidFill>
                  <a:schemeClr val="tx1"/>
                </a:solidFill>
                <a:latin typeface="Arial" pitchFamily="34" charset="0"/>
              </a:defRPr>
            </a:lvl7pPr>
            <a:lvl8pPr marL="3464319" indent="-230955" eaLnBrk="0" fontAlgn="base" hangingPunct="0">
              <a:spcBef>
                <a:spcPct val="0"/>
              </a:spcBef>
              <a:spcAft>
                <a:spcPct val="0"/>
              </a:spcAft>
              <a:defRPr>
                <a:solidFill>
                  <a:schemeClr val="tx1"/>
                </a:solidFill>
                <a:latin typeface="Arial" pitchFamily="34" charset="0"/>
              </a:defRPr>
            </a:lvl8pPr>
            <a:lvl9pPr marL="3926228" indent="-230955" eaLnBrk="0" fontAlgn="base" hangingPunct="0">
              <a:spcBef>
                <a:spcPct val="0"/>
              </a:spcBef>
              <a:spcAft>
                <a:spcPct val="0"/>
              </a:spcAft>
              <a:defRPr>
                <a:solidFill>
                  <a:schemeClr val="tx1"/>
                </a:solidFill>
                <a:latin typeface="Arial" pitchFamily="34" charset="0"/>
              </a:defRPr>
            </a:lvl9pPr>
          </a:lstStyle>
          <a:p>
            <a:fld id="{8605B487-29E4-4FF1-B8AB-867500AE6DC9}" type="slidenum">
              <a:rPr lang="en-US" smtClean="0"/>
              <a:pPr/>
              <a:t>1</a:t>
            </a:fld>
            <a:endParaRPr lang="en-US" dirty="0"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C2EBAC-426D-4469-9476-FB36B2D12976}" type="slidenum">
              <a:rPr lang="en-US"/>
              <a:pPr/>
              <a:t>10</a:t>
            </a:fld>
            <a:endParaRPr lang="en-US" dirty="0"/>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9276B3-4550-4619-AD31-BA779B93D7EC}" type="slidenum">
              <a:rPr lang="en-US"/>
              <a:pPr/>
              <a:t>11</a:t>
            </a:fld>
            <a:endParaRPr lang="en-US"/>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C2EBAC-426D-4469-9476-FB36B2D12976}" type="slidenum">
              <a:rPr lang="en-US"/>
              <a:pPr/>
              <a:t>12</a:t>
            </a:fld>
            <a:endParaRPr lang="en-US" dirty="0"/>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C2EBAC-426D-4469-9476-FB36B2D12976}" type="slidenum">
              <a:rPr lang="en-US"/>
              <a:pPr/>
              <a:t>13</a:t>
            </a:fld>
            <a:endParaRPr lang="en-US" dirty="0"/>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C2EBAC-426D-4469-9476-FB36B2D12976}" type="slidenum">
              <a:rPr lang="en-US"/>
              <a:pPr/>
              <a:t>14</a:t>
            </a:fld>
            <a:endParaRPr lang="en-US" dirty="0"/>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9276B3-4550-4619-AD31-BA779B93D7EC}" type="slidenum">
              <a:rPr lang="en-US"/>
              <a:pPr/>
              <a:t>15</a:t>
            </a:fld>
            <a:endParaRPr lang="en-US"/>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C2EBAC-426D-4469-9476-FB36B2D12976}" type="slidenum">
              <a:rPr lang="en-US"/>
              <a:pPr/>
              <a:t>16</a:t>
            </a:fld>
            <a:endParaRPr lang="en-US" dirty="0"/>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9276B3-4550-4619-AD31-BA779B93D7EC}" type="slidenum">
              <a:rPr lang="en-US"/>
              <a:pPr/>
              <a:t>17</a:t>
            </a:fld>
            <a:endParaRPr lang="en-US"/>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C2EBAC-426D-4469-9476-FB36B2D12976}" type="slidenum">
              <a:rPr lang="en-US"/>
              <a:pPr/>
              <a:t>18</a:t>
            </a:fld>
            <a:endParaRPr lang="en-US" dirty="0"/>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9276B3-4550-4619-AD31-BA779B93D7EC}" type="slidenum">
              <a:rPr lang="en-US"/>
              <a:pPr/>
              <a:t>19</a:t>
            </a:fld>
            <a:endParaRPr lang="en-US"/>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C2EBAC-426D-4469-9476-FB36B2D12976}" type="slidenum">
              <a:rPr lang="en-US"/>
              <a:pPr/>
              <a:t>2</a:t>
            </a:fld>
            <a:endParaRPr lang="en-US"/>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txBox="1">
            <a:spLocks noGrp="1" noChangeArrowheads="1"/>
          </p:cNvSpPr>
          <p:nvPr/>
        </p:nvSpPr>
        <p:spPr bwMode="auto">
          <a:xfrm>
            <a:off x="3927574" y="8758276"/>
            <a:ext cx="3005121" cy="4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44" tIns="46172" rIns="92344" bIns="46172" anchor="b"/>
          <a:lstStyle>
            <a:lvl1pPr defTabSz="966788" eaLnBrk="0" hangingPunct="0">
              <a:spcBef>
                <a:spcPct val="30000"/>
              </a:spcBef>
              <a:defRPr sz="1200">
                <a:solidFill>
                  <a:schemeClr val="tx1"/>
                </a:solidFill>
                <a:latin typeface="Arial" charset="0"/>
                <a:cs typeface="Arial" charset="0"/>
              </a:defRPr>
            </a:lvl1pPr>
            <a:lvl2pPr marL="742950" indent="-285750" defTabSz="966788" eaLnBrk="0" hangingPunct="0">
              <a:spcBef>
                <a:spcPct val="30000"/>
              </a:spcBef>
              <a:defRPr sz="1200">
                <a:solidFill>
                  <a:schemeClr val="tx1"/>
                </a:solidFill>
                <a:latin typeface="Arial" charset="0"/>
                <a:cs typeface="Arial" charset="0"/>
              </a:defRPr>
            </a:lvl2pPr>
            <a:lvl3pPr marL="1143000" indent="-228600" defTabSz="966788" eaLnBrk="0" hangingPunct="0">
              <a:spcBef>
                <a:spcPct val="30000"/>
              </a:spcBef>
              <a:defRPr sz="1200">
                <a:solidFill>
                  <a:schemeClr val="tx1"/>
                </a:solidFill>
                <a:latin typeface="Arial" charset="0"/>
                <a:cs typeface="Arial" charset="0"/>
              </a:defRPr>
            </a:lvl3pPr>
            <a:lvl4pPr marL="1600200" indent="-228600" defTabSz="966788" eaLnBrk="0" hangingPunct="0">
              <a:spcBef>
                <a:spcPct val="30000"/>
              </a:spcBef>
              <a:defRPr sz="1200">
                <a:solidFill>
                  <a:schemeClr val="tx1"/>
                </a:solidFill>
                <a:latin typeface="Arial" charset="0"/>
                <a:cs typeface="Arial" charset="0"/>
              </a:defRPr>
            </a:lvl4pPr>
            <a:lvl5pPr marL="2057400" indent="-228600" defTabSz="966788" eaLnBrk="0" hangingPunct="0">
              <a:spcBef>
                <a:spcPct val="30000"/>
              </a:spcBef>
              <a:defRPr sz="1200">
                <a:solidFill>
                  <a:schemeClr val="tx1"/>
                </a:solidFill>
                <a:latin typeface="Arial" charset="0"/>
                <a:cs typeface="Arial" charset="0"/>
              </a:defRPr>
            </a:lvl5pPr>
            <a:lvl6pPr marL="2514600" indent="-228600" defTabSz="966788" eaLnBrk="0" fontAlgn="base" hangingPunct="0">
              <a:spcBef>
                <a:spcPct val="30000"/>
              </a:spcBef>
              <a:spcAft>
                <a:spcPct val="0"/>
              </a:spcAft>
              <a:defRPr sz="1200">
                <a:solidFill>
                  <a:schemeClr val="tx1"/>
                </a:solidFill>
                <a:latin typeface="Arial" charset="0"/>
                <a:cs typeface="Arial" charset="0"/>
              </a:defRPr>
            </a:lvl6pPr>
            <a:lvl7pPr marL="2971800" indent="-228600" defTabSz="966788" eaLnBrk="0" fontAlgn="base" hangingPunct="0">
              <a:spcBef>
                <a:spcPct val="30000"/>
              </a:spcBef>
              <a:spcAft>
                <a:spcPct val="0"/>
              </a:spcAft>
              <a:defRPr sz="1200">
                <a:solidFill>
                  <a:schemeClr val="tx1"/>
                </a:solidFill>
                <a:latin typeface="Arial" charset="0"/>
                <a:cs typeface="Arial" charset="0"/>
              </a:defRPr>
            </a:lvl7pPr>
            <a:lvl8pPr marL="3429000" indent="-228600" defTabSz="966788" eaLnBrk="0" fontAlgn="base" hangingPunct="0">
              <a:spcBef>
                <a:spcPct val="30000"/>
              </a:spcBef>
              <a:spcAft>
                <a:spcPct val="0"/>
              </a:spcAft>
              <a:defRPr sz="1200">
                <a:solidFill>
                  <a:schemeClr val="tx1"/>
                </a:solidFill>
                <a:latin typeface="Arial" charset="0"/>
                <a:cs typeface="Arial" charset="0"/>
              </a:defRPr>
            </a:lvl8pPr>
            <a:lvl9pPr marL="3886200" indent="-228600" defTabSz="966788"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CEAB96AA-1793-45CE-90DF-3E53FA386DD6}" type="slidenum">
              <a:rPr lang="en-US" altLang="en-US" sz="1300"/>
              <a:pPr algn="r" eaLnBrk="1" hangingPunct="1">
                <a:spcBef>
                  <a:spcPct val="0"/>
                </a:spcBef>
              </a:pPr>
              <a:t>20</a:t>
            </a:fld>
            <a:endParaRPr lang="en-US" altLang="en-US" sz="1300"/>
          </a:p>
        </p:txBody>
      </p:sp>
      <p:sp>
        <p:nvSpPr>
          <p:cNvPr id="6147" name="Rectangle 2"/>
          <p:cNvSpPr>
            <a:spLocks noGrp="1" noRot="1" noChangeAspect="1" noChangeArrowheads="1" noTextEdit="1"/>
          </p:cNvSpPr>
          <p:nvPr>
            <p:ph type="sldImg"/>
          </p:nvPr>
        </p:nvSpPr>
        <p:spPr>
          <a:xfrm>
            <a:off x="1160463" y="692150"/>
            <a:ext cx="4610100" cy="3457575"/>
          </a:xfrm>
          <a:ln/>
        </p:spPr>
      </p:sp>
      <p:sp>
        <p:nvSpPr>
          <p:cNvPr id="6148" name="Rectangle 3"/>
          <p:cNvSpPr>
            <a:spLocks noGrp="1" noChangeArrowheads="1"/>
          </p:cNvSpPr>
          <p:nvPr>
            <p:ph type="body" idx="1"/>
          </p:nvPr>
        </p:nvSpPr>
        <p:spPr>
          <a:xfrm>
            <a:off x="693722" y="4379901"/>
            <a:ext cx="5546758" cy="4148175"/>
          </a:xfrm>
          <a:noFill/>
        </p:spPr>
        <p:txBody>
          <a:bodyPr lIns="92344" tIns="46172" rIns="92344" bIns="46172"/>
          <a:lstStyle/>
          <a:p>
            <a:pPr eaLnBrk="1" hangingPunct="1"/>
            <a:endParaRPr lang="en-US" altLang="en-US" smtClean="0">
              <a:latin typeface="Arial" charset="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C2EBAC-426D-4469-9476-FB36B2D12976}" type="slidenum">
              <a:rPr lang="en-US"/>
              <a:pPr/>
              <a:t>21</a:t>
            </a:fld>
            <a:endParaRPr lang="en-US"/>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C2EBAC-426D-4469-9476-FB36B2D12976}" type="slidenum">
              <a:rPr lang="en-US"/>
              <a:pPr/>
              <a:t>3</a:t>
            </a:fld>
            <a:endParaRPr lang="en-US"/>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C2EBAC-426D-4469-9476-FB36B2D12976}" type="slidenum">
              <a:rPr lang="en-US"/>
              <a:pPr/>
              <a:t>4</a:t>
            </a:fld>
            <a:endParaRPr lang="en-US"/>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C2EBAC-426D-4469-9476-FB36B2D12976}" type="slidenum">
              <a:rPr lang="en-US"/>
              <a:pPr/>
              <a:t>5</a:t>
            </a:fld>
            <a:endParaRPr lang="en-US" dirty="0"/>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C2EBAC-426D-4469-9476-FB36B2D12976}" type="slidenum">
              <a:rPr lang="en-US"/>
              <a:pPr/>
              <a:t>6</a:t>
            </a:fld>
            <a:endParaRPr lang="en-US" dirty="0"/>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C2EBAC-426D-4469-9476-FB36B2D12976}" type="slidenum">
              <a:rPr lang="en-US"/>
              <a:pPr/>
              <a:t>7</a:t>
            </a:fld>
            <a:endParaRPr lang="en-US" dirty="0"/>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C2EBAC-426D-4469-9476-FB36B2D12976}" type="slidenum">
              <a:rPr lang="en-US"/>
              <a:pPr/>
              <a:t>8</a:t>
            </a:fld>
            <a:endParaRPr lang="en-US" dirty="0"/>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9276B3-4550-4619-AD31-BA779B93D7EC}" type="slidenum">
              <a:rPr lang="en-US"/>
              <a:pPr/>
              <a:t>9</a:t>
            </a:fld>
            <a:endParaRPr lang="en-US"/>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AD0D7E8-495C-47FD-9E51-E47942FC691A}"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3C34465-7F50-4959-AF0C-2ED3C70F4D67}"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9827D3F-1BB6-408B-A4A9-370C671C89AC}"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CBP1002784-2_150_dpi"/>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914400" y="2741613"/>
            <a:ext cx="3200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TD Spectrum Slide1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14400" y="2743200"/>
            <a:ext cx="3200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4" descr="C:\Users\randywh\Downloads\Tek-mdo4104-6_01a_h.jp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36626" t="25917" r="27598" b="41972"/>
          <a:stretch/>
        </p:blipFill>
        <p:spPr bwMode="auto">
          <a:xfrm>
            <a:off x="4267200" y="2743200"/>
            <a:ext cx="48768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a:spLocks noChangeArrowheads="1"/>
          </p:cNvSpPr>
          <p:nvPr/>
        </p:nvSpPr>
        <p:spPr bwMode="gray">
          <a:xfrm>
            <a:off x="0" y="2741613"/>
            <a:ext cx="457200" cy="2286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a:endParaRPr>
          </a:p>
        </p:txBody>
      </p:sp>
      <p:sp>
        <p:nvSpPr>
          <p:cNvPr id="7" name="Rectangle 7"/>
          <p:cNvSpPr>
            <a:spLocks noChangeArrowheads="1"/>
          </p:cNvSpPr>
          <p:nvPr/>
        </p:nvSpPr>
        <p:spPr bwMode="gray">
          <a:xfrm>
            <a:off x="914400" y="2743200"/>
            <a:ext cx="914400" cy="2286000"/>
          </a:xfrm>
          <a:prstGeom prst="rect">
            <a:avLst/>
          </a:prstGeom>
          <a:solidFill>
            <a:schemeClr val="accent2">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a:endParaRPr>
          </a:p>
        </p:txBody>
      </p:sp>
      <p:sp>
        <p:nvSpPr>
          <p:cNvPr id="9" name="Rectangle 9"/>
          <p:cNvSpPr>
            <a:spLocks noChangeArrowheads="1"/>
          </p:cNvSpPr>
          <p:nvPr/>
        </p:nvSpPr>
        <p:spPr bwMode="gray">
          <a:xfrm>
            <a:off x="7772400" y="2743200"/>
            <a:ext cx="1371600" cy="2286000"/>
          </a:xfrm>
          <a:prstGeom prst="rect">
            <a:avLst/>
          </a:prstGeom>
          <a:solidFill>
            <a:schemeClr val="accent2">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a:endParaRPr>
          </a:p>
        </p:txBody>
      </p:sp>
      <p:pic>
        <p:nvPicPr>
          <p:cNvPr id="10" name="Picture 1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7675" y="2743200"/>
            <a:ext cx="920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2743200"/>
            <a:ext cx="920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4"/>
          <p:cNvSpPr>
            <a:spLocks noGrp="1" noChangeArrowheads="1"/>
          </p:cNvSpPr>
          <p:nvPr>
            <p:ph type="ctrTitle"/>
          </p:nvPr>
        </p:nvSpPr>
        <p:spPr>
          <a:xfrm>
            <a:off x="912813" y="558800"/>
            <a:ext cx="7313612" cy="1143000"/>
          </a:xfrm>
        </p:spPr>
        <p:txBody>
          <a:bodyPr/>
          <a:lstStyle>
            <a:lvl1pPr>
              <a:lnSpc>
                <a:spcPts val="4200"/>
              </a:lnSpc>
              <a:defRPr sz="3800"/>
            </a:lvl1pPr>
          </a:lstStyle>
          <a:p>
            <a:r>
              <a:rPr lang="en-US" dirty="0"/>
              <a:t>Click to edit Master title style</a:t>
            </a:r>
          </a:p>
        </p:txBody>
      </p:sp>
      <p:sp>
        <p:nvSpPr>
          <p:cNvPr id="5125" name="Rectangle 5"/>
          <p:cNvSpPr>
            <a:spLocks noGrp="1" noChangeArrowheads="1"/>
          </p:cNvSpPr>
          <p:nvPr>
            <p:ph type="subTitle" idx="1"/>
          </p:nvPr>
        </p:nvSpPr>
        <p:spPr>
          <a:xfrm>
            <a:off x="914400" y="1768475"/>
            <a:ext cx="7313613" cy="685800"/>
          </a:xfrm>
        </p:spPr>
        <p:txBody>
          <a:bodyPr/>
          <a:lstStyle>
            <a:lvl1pPr marL="0" indent="0">
              <a:spcBef>
                <a:spcPct val="0"/>
              </a:spcBef>
              <a:buFont typeface="Wingdings" pitchFamily="2" charset="2"/>
              <a:buNone/>
              <a:defRPr>
                <a:solidFill>
                  <a:schemeClr val="accent2"/>
                </a:solidFill>
              </a:defRPr>
            </a:lvl1pPr>
          </a:lstStyle>
          <a:p>
            <a:r>
              <a:rPr lang="en-US"/>
              <a:t>Click to edit Master subtitle style</a:t>
            </a:r>
          </a:p>
        </p:txBody>
      </p:sp>
    </p:spTree>
    <p:extLst>
      <p:ext uri="{BB962C8B-B14F-4D97-AF65-F5344CB8AC3E}">
        <p14:creationId xmlns:p14="http://schemas.microsoft.com/office/powerpoint/2010/main" val="469900803"/>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5124" name="Rectangle 4"/>
          <p:cNvSpPr>
            <a:spLocks noGrp="1" noChangeArrowheads="1"/>
          </p:cNvSpPr>
          <p:nvPr>
            <p:ph type="ctrTitle"/>
          </p:nvPr>
        </p:nvSpPr>
        <p:spPr>
          <a:xfrm>
            <a:off x="912813" y="2244725"/>
            <a:ext cx="7313612" cy="1143000"/>
          </a:xfrm>
        </p:spPr>
        <p:txBody>
          <a:bodyPr/>
          <a:lstStyle>
            <a:lvl1pPr>
              <a:lnSpc>
                <a:spcPts val="4200"/>
              </a:lnSpc>
              <a:defRPr sz="3800"/>
            </a:lvl1pPr>
          </a:lstStyle>
          <a:p>
            <a:r>
              <a:rPr lang="en-US" dirty="0"/>
              <a:t>Click to edit Master title style</a:t>
            </a:r>
          </a:p>
        </p:txBody>
      </p:sp>
      <p:sp>
        <p:nvSpPr>
          <p:cNvPr id="5125" name="Rectangle 5"/>
          <p:cNvSpPr>
            <a:spLocks noGrp="1" noChangeArrowheads="1"/>
          </p:cNvSpPr>
          <p:nvPr>
            <p:ph type="subTitle" idx="1"/>
          </p:nvPr>
        </p:nvSpPr>
        <p:spPr>
          <a:xfrm>
            <a:off x="914400" y="3454400"/>
            <a:ext cx="7313613" cy="685800"/>
          </a:xfrm>
        </p:spPr>
        <p:txBody>
          <a:bodyPr/>
          <a:lstStyle>
            <a:lvl1pPr marL="0" indent="0">
              <a:spcBef>
                <a:spcPct val="0"/>
              </a:spcBef>
              <a:buFont typeface="Wingdings" pitchFamily="2" charset="2"/>
              <a:buNone/>
              <a:defRPr>
                <a:solidFill>
                  <a:schemeClr val="accent2"/>
                </a:solidFill>
              </a:defRPr>
            </a:lvl1pPr>
          </a:lstStyle>
          <a:p>
            <a:r>
              <a:rPr lang="en-US"/>
              <a:t>Click to edit Master subtitle style</a:t>
            </a:r>
          </a:p>
        </p:txBody>
      </p:sp>
    </p:spTree>
    <p:extLst>
      <p:ext uri="{BB962C8B-B14F-4D97-AF65-F5344CB8AC3E}">
        <p14:creationId xmlns:p14="http://schemas.microsoft.com/office/powerpoint/2010/main" val="3002598648"/>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solidFill>
                  <a:srgbClr val="C00000"/>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95708299"/>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5613" y="1141413"/>
            <a:ext cx="4037012" cy="5030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5025" y="1141413"/>
            <a:ext cx="4037013" cy="5030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838200" y="6499225"/>
            <a:ext cx="2286000" cy="228600"/>
          </a:xfrm>
          <a:prstGeom prst="rect">
            <a:avLst/>
          </a:prstGeom>
          <a:ln/>
        </p:spPr>
        <p:txBody>
          <a:bodyPr/>
          <a:lstStyle>
            <a:lvl1pPr>
              <a:defRPr/>
            </a:lvl1pPr>
          </a:lstStyle>
          <a:p>
            <a:pPr fontAlgn="auto">
              <a:spcBef>
                <a:spcPts val="0"/>
              </a:spcBef>
              <a:spcAft>
                <a:spcPts val="0"/>
              </a:spcAft>
              <a:defRPr/>
            </a:pPr>
            <a:endParaRPr lang="en-US">
              <a:solidFill>
                <a:srgbClr val="21076A"/>
              </a:solidFill>
              <a:latin typeface="Arial"/>
            </a:endParaRPr>
          </a:p>
        </p:txBody>
      </p:sp>
      <p:sp>
        <p:nvSpPr>
          <p:cNvPr id="6" name="Footer Placeholder 5"/>
          <p:cNvSpPr>
            <a:spLocks noGrp="1" noChangeArrowheads="1"/>
          </p:cNvSpPr>
          <p:nvPr>
            <p:ph type="ftr" sz="quarter" idx="11"/>
          </p:nvPr>
        </p:nvSpPr>
        <p:spPr>
          <a:xfrm>
            <a:off x="3124200" y="6499225"/>
            <a:ext cx="3733800" cy="228600"/>
          </a:xfrm>
          <a:prstGeom prst="rect">
            <a:avLst/>
          </a:prstGeom>
          <a:ln/>
        </p:spPr>
        <p:txBody>
          <a:bodyPr/>
          <a:lstStyle>
            <a:lvl1pPr>
              <a:defRPr/>
            </a:lvl1pPr>
          </a:lstStyle>
          <a:p>
            <a:pPr fontAlgn="auto">
              <a:spcBef>
                <a:spcPts val="0"/>
              </a:spcBef>
              <a:spcAft>
                <a:spcPts val="0"/>
              </a:spcAft>
              <a:defRPr/>
            </a:pPr>
            <a:endParaRPr lang="en-US">
              <a:solidFill>
                <a:srgbClr val="21076A"/>
              </a:solidFill>
              <a:latin typeface="Arial"/>
            </a:endParaRPr>
          </a:p>
        </p:txBody>
      </p:sp>
      <p:sp>
        <p:nvSpPr>
          <p:cNvPr id="7" name="Rectangle 7"/>
          <p:cNvSpPr>
            <a:spLocks noGrp="1" noChangeArrowheads="1"/>
          </p:cNvSpPr>
          <p:nvPr>
            <p:ph type="sldNum" sz="quarter" idx="12"/>
          </p:nvPr>
        </p:nvSpPr>
        <p:spPr>
          <a:xfrm>
            <a:off x="455613" y="6499225"/>
            <a:ext cx="228600" cy="228600"/>
          </a:xfrm>
          <a:prstGeom prst="rect">
            <a:avLst/>
          </a:prstGeom>
          <a:ln/>
        </p:spPr>
        <p:txBody>
          <a:bodyPr/>
          <a:lstStyle>
            <a:lvl1pPr>
              <a:defRPr/>
            </a:lvl1pPr>
          </a:lstStyle>
          <a:p>
            <a:pPr fontAlgn="auto">
              <a:spcBef>
                <a:spcPts val="0"/>
              </a:spcBef>
              <a:spcAft>
                <a:spcPts val="0"/>
              </a:spcAft>
              <a:defRPr/>
            </a:pPr>
            <a:fld id="{7D2BD21D-47C3-401A-BB12-E218D86575CB}" type="slidenum">
              <a:rPr lang="en-US">
                <a:solidFill>
                  <a:srgbClr val="21076A"/>
                </a:solidFill>
                <a:latin typeface="Arial"/>
              </a:rPr>
              <a:pPr fontAlgn="auto">
                <a:spcBef>
                  <a:spcPts val="0"/>
                </a:spcBef>
                <a:spcAft>
                  <a:spcPts val="0"/>
                </a:spcAft>
                <a:defRPr/>
              </a:pPr>
              <a:t>‹#›</a:t>
            </a:fld>
            <a:endParaRPr lang="en-US" dirty="0">
              <a:solidFill>
                <a:srgbClr val="21076A"/>
              </a:solidFill>
              <a:latin typeface="Arial"/>
            </a:endParaRPr>
          </a:p>
        </p:txBody>
      </p:sp>
    </p:spTree>
    <p:extLst>
      <p:ext uri="{BB962C8B-B14F-4D97-AF65-F5344CB8AC3E}">
        <p14:creationId xmlns:p14="http://schemas.microsoft.com/office/powerpoint/2010/main" val="293415503"/>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CD63F76-C542-414C-BD3E-B98495108077}"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53115BE-1BB0-418E-BD32-4303EA2346A0}"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A2B4891-C597-45F4-A95B-48A124D5B38C}"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F68D35E-6251-426C-B408-8A4D5B1840B0}"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4E96D92-E5F9-4C51-BA36-D11EB7C69BE5}"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B3510B1-1D77-441B-834D-CC093BC9383C}"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A84C561-6E7C-4EB3-83F7-DBFAD2D7BF3B}"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64F1453-CFFB-4B26-BD35-C13C9EF7A56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3F4193E-B116-4FEE-B071-0310644525E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5613" y="209550"/>
            <a:ext cx="82264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5613" y="1141413"/>
            <a:ext cx="8226425" cy="503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ChangeArrowheads="1"/>
          </p:cNvSpPr>
          <p:nvPr/>
        </p:nvSpPr>
        <p:spPr bwMode="gray">
          <a:xfrm>
            <a:off x="0" y="0"/>
            <a:ext cx="228600" cy="8223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a:endParaRPr>
          </a:p>
        </p:txBody>
      </p:sp>
      <p:pic>
        <p:nvPicPr>
          <p:cNvPr id="1032" name="Picture 8"/>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315200" y="6324600"/>
            <a:ext cx="1524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1346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p:fade/>
  </p:transition>
  <p:timing>
    <p:tnLst>
      <p:par>
        <p:cTn id="1" dur="indefinite" restart="never" nodeType="tmRoot"/>
      </p:par>
    </p:tnLst>
  </p:timing>
  <p:txStyles>
    <p:titleStyle>
      <a:lvl1pPr algn="l" rtl="0" eaLnBrk="0" fontAlgn="base" hangingPunct="0">
        <a:lnSpc>
          <a:spcPts val="2800"/>
        </a:lnSpc>
        <a:spcBef>
          <a:spcPct val="0"/>
        </a:spcBef>
        <a:spcAft>
          <a:spcPct val="0"/>
        </a:spcAft>
        <a:defRPr sz="2600">
          <a:solidFill>
            <a:schemeClr val="tx1"/>
          </a:solidFill>
          <a:latin typeface="+mj-lt"/>
          <a:ea typeface="+mj-ea"/>
          <a:cs typeface="+mj-cs"/>
        </a:defRPr>
      </a:lvl1pPr>
      <a:lvl2pPr algn="l" rtl="0" eaLnBrk="0" fontAlgn="base" hangingPunct="0">
        <a:lnSpc>
          <a:spcPts val="2800"/>
        </a:lnSpc>
        <a:spcBef>
          <a:spcPct val="0"/>
        </a:spcBef>
        <a:spcAft>
          <a:spcPct val="0"/>
        </a:spcAft>
        <a:defRPr sz="2600">
          <a:solidFill>
            <a:schemeClr val="tx1"/>
          </a:solidFill>
          <a:latin typeface="Arial" charset="0"/>
          <a:cs typeface="Arial" charset="0"/>
        </a:defRPr>
      </a:lvl2pPr>
      <a:lvl3pPr algn="l" rtl="0" eaLnBrk="0" fontAlgn="base" hangingPunct="0">
        <a:lnSpc>
          <a:spcPts val="2800"/>
        </a:lnSpc>
        <a:spcBef>
          <a:spcPct val="0"/>
        </a:spcBef>
        <a:spcAft>
          <a:spcPct val="0"/>
        </a:spcAft>
        <a:defRPr sz="2600">
          <a:solidFill>
            <a:schemeClr val="tx1"/>
          </a:solidFill>
          <a:latin typeface="Arial" charset="0"/>
          <a:cs typeface="Arial" charset="0"/>
        </a:defRPr>
      </a:lvl3pPr>
      <a:lvl4pPr algn="l" rtl="0" eaLnBrk="0" fontAlgn="base" hangingPunct="0">
        <a:lnSpc>
          <a:spcPts val="2800"/>
        </a:lnSpc>
        <a:spcBef>
          <a:spcPct val="0"/>
        </a:spcBef>
        <a:spcAft>
          <a:spcPct val="0"/>
        </a:spcAft>
        <a:defRPr sz="2600">
          <a:solidFill>
            <a:schemeClr val="tx1"/>
          </a:solidFill>
          <a:latin typeface="Arial" charset="0"/>
          <a:cs typeface="Arial" charset="0"/>
        </a:defRPr>
      </a:lvl4pPr>
      <a:lvl5pPr algn="l" rtl="0" eaLnBrk="0" fontAlgn="base" hangingPunct="0">
        <a:lnSpc>
          <a:spcPts val="2800"/>
        </a:lnSpc>
        <a:spcBef>
          <a:spcPct val="0"/>
        </a:spcBef>
        <a:spcAft>
          <a:spcPct val="0"/>
        </a:spcAft>
        <a:defRPr sz="2600">
          <a:solidFill>
            <a:schemeClr val="tx1"/>
          </a:solidFill>
          <a:latin typeface="Arial" charset="0"/>
          <a:cs typeface="Arial" charset="0"/>
        </a:defRPr>
      </a:lvl5pPr>
      <a:lvl6pPr marL="457200" algn="l" rtl="0" fontAlgn="base">
        <a:lnSpc>
          <a:spcPts val="2800"/>
        </a:lnSpc>
        <a:spcBef>
          <a:spcPct val="0"/>
        </a:spcBef>
        <a:spcAft>
          <a:spcPct val="0"/>
        </a:spcAft>
        <a:defRPr sz="2600">
          <a:solidFill>
            <a:schemeClr val="tx1"/>
          </a:solidFill>
          <a:latin typeface="Arial" charset="0"/>
          <a:cs typeface="Arial" charset="0"/>
        </a:defRPr>
      </a:lvl6pPr>
      <a:lvl7pPr marL="914400" algn="l" rtl="0" fontAlgn="base">
        <a:lnSpc>
          <a:spcPts val="2800"/>
        </a:lnSpc>
        <a:spcBef>
          <a:spcPct val="0"/>
        </a:spcBef>
        <a:spcAft>
          <a:spcPct val="0"/>
        </a:spcAft>
        <a:defRPr sz="2600">
          <a:solidFill>
            <a:schemeClr val="tx1"/>
          </a:solidFill>
          <a:latin typeface="Arial" charset="0"/>
          <a:cs typeface="Arial" charset="0"/>
        </a:defRPr>
      </a:lvl7pPr>
      <a:lvl8pPr marL="1371600" algn="l" rtl="0" fontAlgn="base">
        <a:lnSpc>
          <a:spcPts val="2800"/>
        </a:lnSpc>
        <a:spcBef>
          <a:spcPct val="0"/>
        </a:spcBef>
        <a:spcAft>
          <a:spcPct val="0"/>
        </a:spcAft>
        <a:defRPr sz="2600">
          <a:solidFill>
            <a:schemeClr val="tx1"/>
          </a:solidFill>
          <a:latin typeface="Arial" charset="0"/>
          <a:cs typeface="Arial" charset="0"/>
        </a:defRPr>
      </a:lvl8pPr>
      <a:lvl9pPr marL="1828800" algn="l" rtl="0" fontAlgn="base">
        <a:lnSpc>
          <a:spcPts val="2800"/>
        </a:lnSpc>
        <a:spcBef>
          <a:spcPct val="0"/>
        </a:spcBef>
        <a:spcAft>
          <a:spcPct val="0"/>
        </a:spcAft>
        <a:defRPr sz="2600">
          <a:solidFill>
            <a:schemeClr val="tx1"/>
          </a:solidFill>
          <a:latin typeface="Arial" charset="0"/>
          <a:cs typeface="Arial" charset="0"/>
        </a:defRPr>
      </a:lvl9pPr>
    </p:titleStyle>
    <p:bodyStyle>
      <a:lvl1pPr marL="339725" indent="-339725" algn="l" rtl="0" eaLnBrk="0" fontAlgn="base" hangingPunct="0">
        <a:spcBef>
          <a:spcPct val="40000"/>
        </a:spcBef>
        <a:spcAft>
          <a:spcPct val="0"/>
        </a:spcAft>
        <a:buClr>
          <a:schemeClr val="tx2"/>
        </a:buClr>
        <a:buFont typeface="Wingdings" pitchFamily="2" charset="2"/>
        <a:buChar char="§"/>
        <a:defRPr sz="2400">
          <a:solidFill>
            <a:schemeClr val="tx1"/>
          </a:solidFill>
          <a:latin typeface="+mn-lt"/>
          <a:ea typeface="+mn-ea"/>
          <a:cs typeface="+mn-cs"/>
        </a:defRPr>
      </a:lvl1pPr>
      <a:lvl2pPr marL="796925" indent="-233363" algn="l" rtl="0" eaLnBrk="0" fontAlgn="base" hangingPunct="0">
        <a:spcBef>
          <a:spcPct val="10000"/>
        </a:spcBef>
        <a:spcAft>
          <a:spcPct val="0"/>
        </a:spcAft>
        <a:buClr>
          <a:schemeClr val="tx2"/>
        </a:buClr>
        <a:buChar char="–"/>
        <a:defRPr>
          <a:solidFill>
            <a:schemeClr val="tx1"/>
          </a:solidFill>
          <a:latin typeface="+mn-lt"/>
          <a:cs typeface="+mn-cs"/>
        </a:defRPr>
      </a:lvl2pPr>
      <a:lvl3pPr marL="1260475" indent="-233363" algn="l" rtl="0" eaLnBrk="0" fontAlgn="base" hangingPunct="0">
        <a:spcBef>
          <a:spcPct val="10000"/>
        </a:spcBef>
        <a:spcAft>
          <a:spcPct val="0"/>
        </a:spcAft>
        <a:buClr>
          <a:schemeClr val="tx2"/>
        </a:buClr>
        <a:buChar char="–"/>
        <a:defRPr sz="1600">
          <a:solidFill>
            <a:schemeClr val="tx1"/>
          </a:solidFill>
          <a:latin typeface="+mn-lt"/>
          <a:cs typeface="+mn-cs"/>
        </a:defRPr>
      </a:lvl3pPr>
      <a:lvl4pPr marL="1716088" indent="-233363" algn="l" rtl="0" eaLnBrk="0" fontAlgn="base" hangingPunct="0">
        <a:spcBef>
          <a:spcPct val="10000"/>
        </a:spcBef>
        <a:spcAft>
          <a:spcPct val="0"/>
        </a:spcAft>
        <a:buClr>
          <a:schemeClr val="tx2"/>
        </a:buClr>
        <a:buChar char="–"/>
        <a:defRPr sz="1400">
          <a:solidFill>
            <a:schemeClr val="tx1"/>
          </a:solidFill>
          <a:latin typeface="+mn-lt"/>
          <a:cs typeface="+mn-cs"/>
        </a:defRPr>
      </a:lvl4pPr>
      <a:lvl5pPr marL="2055813" indent="-225425" algn="l" rtl="0" eaLnBrk="0" fontAlgn="base" hangingPunct="0">
        <a:spcBef>
          <a:spcPct val="10000"/>
        </a:spcBef>
        <a:spcAft>
          <a:spcPct val="0"/>
        </a:spcAft>
        <a:buClr>
          <a:schemeClr val="tx2"/>
        </a:buClr>
        <a:buChar char="–"/>
        <a:defRPr sz="1400">
          <a:solidFill>
            <a:schemeClr val="tx1"/>
          </a:solidFill>
          <a:latin typeface="+mn-lt"/>
          <a:cs typeface="+mn-cs"/>
        </a:defRPr>
      </a:lvl5pPr>
      <a:lvl6pPr marL="2513013" indent="-225425" algn="l" rtl="0" fontAlgn="base">
        <a:spcBef>
          <a:spcPct val="10000"/>
        </a:spcBef>
        <a:spcAft>
          <a:spcPct val="0"/>
        </a:spcAft>
        <a:buClr>
          <a:schemeClr val="tx2"/>
        </a:buClr>
        <a:buChar char="–"/>
        <a:defRPr sz="1400">
          <a:solidFill>
            <a:schemeClr val="tx1"/>
          </a:solidFill>
          <a:latin typeface="+mn-lt"/>
          <a:cs typeface="+mn-cs"/>
        </a:defRPr>
      </a:lvl6pPr>
      <a:lvl7pPr marL="2970213" indent="-225425" algn="l" rtl="0" fontAlgn="base">
        <a:spcBef>
          <a:spcPct val="10000"/>
        </a:spcBef>
        <a:spcAft>
          <a:spcPct val="0"/>
        </a:spcAft>
        <a:buClr>
          <a:schemeClr val="tx2"/>
        </a:buClr>
        <a:buChar char="–"/>
        <a:defRPr sz="1400">
          <a:solidFill>
            <a:schemeClr val="tx1"/>
          </a:solidFill>
          <a:latin typeface="+mn-lt"/>
          <a:cs typeface="+mn-cs"/>
        </a:defRPr>
      </a:lvl7pPr>
      <a:lvl8pPr marL="3427413" indent="-225425" algn="l" rtl="0" fontAlgn="base">
        <a:spcBef>
          <a:spcPct val="10000"/>
        </a:spcBef>
        <a:spcAft>
          <a:spcPct val="0"/>
        </a:spcAft>
        <a:buClr>
          <a:schemeClr val="tx2"/>
        </a:buClr>
        <a:buChar char="–"/>
        <a:defRPr sz="1400">
          <a:solidFill>
            <a:schemeClr val="tx1"/>
          </a:solidFill>
          <a:latin typeface="+mn-lt"/>
          <a:cs typeface="+mn-cs"/>
        </a:defRPr>
      </a:lvl8pPr>
      <a:lvl9pPr marL="3884613" indent="-225425" algn="l" rtl="0" fontAlgn="base">
        <a:spcBef>
          <a:spcPct val="10000"/>
        </a:spcBef>
        <a:spcAft>
          <a:spcPct val="0"/>
        </a:spcAft>
        <a:buClr>
          <a:schemeClr val="tx2"/>
        </a:buClr>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7.jpeg"/><Relationship Id="rId7" Type="http://schemas.openxmlformats.org/officeDocument/2006/relationships/slide" Target="slide12.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10.xml"/><Relationship Id="rId5" Type="http://schemas.openxmlformats.org/officeDocument/2006/relationships/slide" Target="slide8.xml"/><Relationship Id="rId10" Type="http://schemas.openxmlformats.org/officeDocument/2006/relationships/slide" Target="slide18.xml"/><Relationship Id="rId4" Type="http://schemas.openxmlformats.org/officeDocument/2006/relationships/slide" Target="slide7.xml"/><Relationship Id="rId9" Type="http://schemas.openxmlformats.org/officeDocument/2006/relationships/slide" Target="slide16.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hyperlink" Target="http://www.tektronix.com/mdo4000"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912813" y="1371600"/>
            <a:ext cx="7697787" cy="1143000"/>
          </a:xfrm>
        </p:spPr>
        <p:txBody>
          <a:bodyPr/>
          <a:lstStyle/>
          <a:p>
            <a:pPr eaLnBrk="1" hangingPunct="1"/>
            <a:r>
              <a:rPr lang="en-US" sz="3200" dirty="0" smtClean="0"/>
              <a:t>MDO4000B Series Self Guided Tour</a:t>
            </a:r>
          </a:p>
        </p:txBody>
      </p:sp>
    </p:spTree>
    <p:extLst>
      <p:ext uri="{BB962C8B-B14F-4D97-AF65-F5344CB8AC3E}">
        <p14:creationId xmlns:p14="http://schemas.microsoft.com/office/powerpoint/2010/main" val="2887179887"/>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1" y="3429000"/>
            <a:ext cx="2641599" cy="1981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5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1" y="2040069"/>
            <a:ext cx="2641600" cy="1339146"/>
          </a:xfrm>
          <a:prstGeom prst="rect">
            <a:avLst/>
          </a:prstGeom>
        </p:spPr>
      </p:pic>
      <p:sp>
        <p:nvSpPr>
          <p:cNvPr id="58" name="Rectangle 57"/>
          <p:cNvSpPr/>
          <p:nvPr/>
        </p:nvSpPr>
        <p:spPr>
          <a:xfrm>
            <a:off x="3968307" y="2325109"/>
            <a:ext cx="1822893" cy="1704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own Arrow 58"/>
          <p:cNvSpPr/>
          <p:nvPr/>
        </p:nvSpPr>
        <p:spPr>
          <a:xfrm rot="18825794">
            <a:off x="3304503" y="2079151"/>
            <a:ext cx="159789" cy="356508"/>
          </a:xfrm>
          <a:prstGeom prst="down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6" name="Rectangle 13"/>
          <p:cNvSpPr>
            <a:spLocks noChangeArrowheads="1"/>
          </p:cNvSpPr>
          <p:nvPr/>
        </p:nvSpPr>
        <p:spPr bwMode="auto">
          <a:xfrm>
            <a:off x="270296" y="1486799"/>
            <a:ext cx="8568904" cy="456301"/>
          </a:xfrm>
          <a:prstGeom prst="rect">
            <a:avLst/>
          </a:prstGeom>
          <a:solidFill>
            <a:srgbClr val="A4B3C9">
              <a:alpha val="25000"/>
            </a:srgbClr>
          </a:solidFill>
          <a:ln w="9525">
            <a:solidFill>
              <a:schemeClr val="bg1"/>
            </a:solidFill>
            <a:miter lim="800000"/>
            <a:headEnd/>
            <a:tailEnd/>
          </a:ln>
          <a:effectLst/>
        </p:spPr>
        <p:txBody>
          <a:bodyPr wrap="none" anchor="ctr"/>
          <a:lstStyle/>
          <a:p>
            <a:endParaRPr lang="en-US" dirty="0">
              <a:solidFill>
                <a:srgbClr val="FF0000"/>
              </a:solidFill>
            </a:endParaRPr>
          </a:p>
        </p:txBody>
      </p:sp>
      <p:sp>
        <p:nvSpPr>
          <p:cNvPr id="50" name="Text Box 41"/>
          <p:cNvSpPr txBox="1">
            <a:spLocks noChangeArrowheads="1"/>
          </p:cNvSpPr>
          <p:nvPr/>
        </p:nvSpPr>
        <p:spPr bwMode="auto">
          <a:xfrm>
            <a:off x="76200" y="107950"/>
            <a:ext cx="5766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a:solidFill>
                  <a:srgbClr val="21076A"/>
                </a:solidFill>
                <a:latin typeface="HelveticaNeue LT 55 Roman"/>
              </a:rPr>
              <a:t> </a:t>
            </a:r>
            <a:r>
              <a:rPr lang="en-US" sz="2400" dirty="0" smtClean="0">
                <a:solidFill>
                  <a:srgbClr val="21076A"/>
                </a:solidFill>
                <a:latin typeface="HelveticaNeue LT 55 Roman"/>
              </a:rPr>
              <a:t>MDO4000B </a:t>
            </a:r>
            <a:r>
              <a:rPr lang="en-US" sz="2400" dirty="0">
                <a:solidFill>
                  <a:srgbClr val="21076A"/>
                </a:solidFill>
                <a:latin typeface="HelveticaNeue LT 55 Roman"/>
              </a:rPr>
              <a:t>Mixed </a:t>
            </a:r>
            <a:r>
              <a:rPr lang="en-US" sz="2400" dirty="0" smtClean="0">
                <a:solidFill>
                  <a:srgbClr val="21076A"/>
                </a:solidFill>
                <a:latin typeface="HelveticaNeue LT 55 Roman"/>
              </a:rPr>
              <a:t>Domain </a:t>
            </a:r>
            <a:r>
              <a:rPr lang="en-US" sz="2400" dirty="0">
                <a:solidFill>
                  <a:srgbClr val="21076A"/>
                </a:solidFill>
                <a:latin typeface="HelveticaNeue LT 55 Roman"/>
              </a:rPr>
              <a:t>Oscilloscope</a:t>
            </a:r>
          </a:p>
        </p:txBody>
      </p:sp>
      <p:sp>
        <p:nvSpPr>
          <p:cNvPr id="51" name="Text Box 42"/>
          <p:cNvSpPr txBox="1">
            <a:spLocks noChangeArrowheads="1"/>
          </p:cNvSpPr>
          <p:nvPr/>
        </p:nvSpPr>
        <p:spPr bwMode="auto">
          <a:xfrm>
            <a:off x="152400" y="488950"/>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solidFill>
                  <a:srgbClr val="5E6A71"/>
                </a:solidFill>
                <a:latin typeface="HelveticaNeue LT 55 Roman"/>
              </a:rPr>
              <a:t>Viewing RF Signals Over Time</a:t>
            </a:r>
            <a:endParaRPr lang="en-US" dirty="0">
              <a:solidFill>
                <a:srgbClr val="5E6A71"/>
              </a:solidFill>
              <a:latin typeface="HelveticaNeue LT 55 Roman"/>
            </a:endParaRPr>
          </a:p>
        </p:txBody>
      </p:sp>
      <p:sp>
        <p:nvSpPr>
          <p:cNvPr id="13" name="Rectangle 18"/>
          <p:cNvSpPr>
            <a:spLocks noChangeArrowheads="1"/>
          </p:cNvSpPr>
          <p:nvPr/>
        </p:nvSpPr>
        <p:spPr bwMode="auto">
          <a:xfrm>
            <a:off x="271730" y="914400"/>
            <a:ext cx="8567470" cy="524419"/>
          </a:xfrm>
          <a:prstGeom prst="rect">
            <a:avLst/>
          </a:prstGeom>
          <a:solidFill>
            <a:srgbClr val="C2D2EA"/>
          </a:solidFill>
          <a:ln w="9525">
            <a:solidFill>
              <a:schemeClr val="bg1"/>
            </a:solidFill>
            <a:miter lim="800000"/>
            <a:headEnd/>
            <a:tailEnd/>
          </a:ln>
        </p:spPr>
        <p:txBody>
          <a:bodyPr wrap="none" anchor="ctr"/>
          <a:lstStyle/>
          <a:p>
            <a:endParaRPr lang="en-US" dirty="0">
              <a:solidFill>
                <a:srgbClr val="FF0000"/>
              </a:solidFill>
            </a:endParaRPr>
          </a:p>
        </p:txBody>
      </p:sp>
      <p:sp>
        <p:nvSpPr>
          <p:cNvPr id="14" name="Text Box 20"/>
          <p:cNvSpPr txBox="1">
            <a:spLocks noChangeArrowheads="1"/>
          </p:cNvSpPr>
          <p:nvPr/>
        </p:nvSpPr>
        <p:spPr bwMode="auto">
          <a:xfrm>
            <a:off x="304799" y="914400"/>
            <a:ext cx="8571965"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nSpc>
                <a:spcPct val="120000"/>
              </a:lnSpc>
              <a:buFont typeface="Webdings" pitchFamily="18" charset="2"/>
              <a:buNone/>
            </a:pPr>
            <a:r>
              <a:rPr lang="en-US" sz="1200" dirty="0" smtClean="0"/>
              <a:t>A spectrogram is a view of relative amplitudes in a spectrum as seen over time. The spectrogram display provides an intuitive color map showing how your signal varies over time. You can even go back and compare previously acquired data.</a:t>
            </a:r>
            <a:endParaRPr lang="en-US" sz="1200" dirty="0"/>
          </a:p>
        </p:txBody>
      </p:sp>
      <p:sp>
        <p:nvSpPr>
          <p:cNvPr id="15" name="Text Box 3"/>
          <p:cNvSpPr txBox="1">
            <a:spLocks noChangeArrowheads="1"/>
          </p:cNvSpPr>
          <p:nvPr/>
        </p:nvSpPr>
        <p:spPr bwMode="auto">
          <a:xfrm>
            <a:off x="278923" y="2702576"/>
            <a:ext cx="2743200" cy="209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174625"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nSpc>
                <a:spcPct val="40000"/>
              </a:lnSpc>
            </a:pPr>
            <a:endParaRPr lang="en-US" sz="1100" b="1" dirty="0">
              <a:solidFill>
                <a:srgbClr val="21076A"/>
              </a:solidFill>
              <a:latin typeface="Verdana" pitchFamily="34" charset="0"/>
            </a:endParaRPr>
          </a:p>
          <a:p>
            <a:pPr>
              <a:lnSpc>
                <a:spcPct val="114000"/>
              </a:lnSpc>
              <a:buClr>
                <a:srgbClr val="5E6A71"/>
              </a:buClr>
              <a:buFont typeface="Wingdings" pitchFamily="2" charset="2"/>
              <a:buChar char="§"/>
            </a:pPr>
            <a:r>
              <a:rPr lang="en-US" sz="1100" dirty="0"/>
              <a:t>Push the </a:t>
            </a:r>
            <a:r>
              <a:rPr lang="en-US" sz="1100" b="1" dirty="0"/>
              <a:t>Mode</a:t>
            </a:r>
            <a:r>
              <a:rPr lang="en-US" sz="1100" dirty="0"/>
              <a:t> button on the test board until the </a:t>
            </a:r>
            <a:r>
              <a:rPr lang="en-US" sz="1100" u="sng" dirty="0" smtClean="0"/>
              <a:t>Spectrogram</a:t>
            </a:r>
            <a:r>
              <a:rPr lang="en-US" sz="1100" dirty="0" smtClean="0"/>
              <a:t> LED </a:t>
            </a:r>
            <a:r>
              <a:rPr lang="en-US" sz="1100" dirty="0"/>
              <a:t>is lit.</a:t>
            </a:r>
          </a:p>
          <a:p>
            <a:pPr>
              <a:lnSpc>
                <a:spcPct val="114000"/>
              </a:lnSpc>
              <a:buClr>
                <a:srgbClr val="5E6A71"/>
              </a:buClr>
              <a:buFont typeface="Wingdings" pitchFamily="2" charset="2"/>
              <a:buChar char="§"/>
            </a:pPr>
            <a:r>
              <a:rPr lang="en-US" sz="1100" dirty="0"/>
              <a:t>Press the </a:t>
            </a:r>
            <a:r>
              <a:rPr lang="en-US" sz="1100" b="1" dirty="0"/>
              <a:t>Default Setup</a:t>
            </a:r>
            <a:r>
              <a:rPr lang="en-US" sz="1100" dirty="0"/>
              <a:t> front-panel button.</a:t>
            </a:r>
          </a:p>
          <a:p>
            <a:pPr>
              <a:lnSpc>
                <a:spcPct val="114000"/>
              </a:lnSpc>
              <a:buClr>
                <a:srgbClr val="5E6A71"/>
              </a:buClr>
              <a:buFont typeface="Wingdings" pitchFamily="2" charset="2"/>
              <a:buChar char="§"/>
            </a:pPr>
            <a:r>
              <a:rPr lang="en-US" sz="1100" dirty="0"/>
              <a:t>Press the </a:t>
            </a:r>
            <a:r>
              <a:rPr lang="en-US" sz="1100" b="1" dirty="0"/>
              <a:t>Utility</a:t>
            </a:r>
            <a:r>
              <a:rPr lang="en-US" sz="1100" dirty="0"/>
              <a:t> front panel-button.</a:t>
            </a:r>
          </a:p>
          <a:p>
            <a:pPr>
              <a:lnSpc>
                <a:spcPct val="114000"/>
              </a:lnSpc>
              <a:buClr>
                <a:srgbClr val="5E6A71"/>
              </a:buClr>
              <a:buFont typeface="Wingdings" pitchFamily="2" charset="2"/>
              <a:buChar char="§"/>
            </a:pPr>
            <a:r>
              <a:rPr lang="en-US" sz="1100" dirty="0"/>
              <a:t>Press </a:t>
            </a:r>
            <a:r>
              <a:rPr lang="en-US" sz="1100" b="1" dirty="0"/>
              <a:t>Utility Page </a:t>
            </a:r>
            <a:r>
              <a:rPr lang="en-US" sz="1100" dirty="0"/>
              <a:t>and select </a:t>
            </a:r>
            <a:r>
              <a:rPr lang="en-US" sz="1100" b="1" dirty="0"/>
              <a:t>Demo </a:t>
            </a:r>
            <a:r>
              <a:rPr lang="en-US" sz="1100" dirty="0"/>
              <a:t>using Multipurpose     .</a:t>
            </a:r>
          </a:p>
          <a:p>
            <a:pPr>
              <a:lnSpc>
                <a:spcPct val="114000"/>
              </a:lnSpc>
              <a:buClr>
                <a:srgbClr val="5E6A71"/>
              </a:buClr>
              <a:buFont typeface="Wingdings" pitchFamily="2" charset="2"/>
              <a:buChar char="§"/>
            </a:pPr>
            <a:r>
              <a:rPr lang="en-US" sz="1100" dirty="0"/>
              <a:t>Press </a:t>
            </a:r>
            <a:r>
              <a:rPr lang="en-US" sz="1100" b="1" dirty="0" smtClean="0"/>
              <a:t>Spectrogram</a:t>
            </a:r>
            <a:r>
              <a:rPr lang="en-US" sz="1100" dirty="0" smtClean="0"/>
              <a:t>.</a:t>
            </a:r>
            <a:endParaRPr lang="en-US" sz="1100" dirty="0"/>
          </a:p>
          <a:p>
            <a:pPr>
              <a:lnSpc>
                <a:spcPct val="114000"/>
              </a:lnSpc>
              <a:buClr>
                <a:srgbClr val="5E6A71"/>
              </a:buClr>
              <a:buFont typeface="Wingdings" pitchFamily="2" charset="2"/>
              <a:buChar char="§"/>
            </a:pPr>
            <a:r>
              <a:rPr lang="en-US" sz="1100" dirty="0"/>
              <a:t>Press </a:t>
            </a:r>
            <a:r>
              <a:rPr lang="en-US" sz="1100" b="1" dirty="0"/>
              <a:t>Recall Demo Setup</a:t>
            </a:r>
            <a:r>
              <a:rPr lang="en-US" sz="1100" dirty="0"/>
              <a:t>. </a:t>
            </a:r>
          </a:p>
          <a:p>
            <a:pPr>
              <a:lnSpc>
                <a:spcPct val="114000"/>
              </a:lnSpc>
              <a:buClr>
                <a:srgbClr val="5E6A71"/>
              </a:buClr>
              <a:buFont typeface="Wingdings" pitchFamily="2" charset="2"/>
              <a:buChar char="§"/>
            </a:pPr>
            <a:r>
              <a:rPr lang="en-US" sz="1100" dirty="0"/>
              <a:t>Press </a:t>
            </a:r>
            <a:r>
              <a:rPr lang="en-US" sz="1100" b="1" dirty="0" smtClean="0"/>
              <a:t>Menu Off </a:t>
            </a:r>
            <a:r>
              <a:rPr lang="en-US" sz="1100" dirty="0"/>
              <a:t>front-panel button</a:t>
            </a:r>
            <a:r>
              <a:rPr lang="en-US" sz="1100" dirty="0" smtClean="0"/>
              <a:t>.</a:t>
            </a:r>
            <a:endParaRPr lang="en-US" sz="1100" dirty="0"/>
          </a:p>
        </p:txBody>
      </p:sp>
      <p:sp>
        <p:nvSpPr>
          <p:cNvPr id="16" name="Text Box 8"/>
          <p:cNvSpPr txBox="1">
            <a:spLocks noChangeArrowheads="1"/>
          </p:cNvSpPr>
          <p:nvPr/>
        </p:nvSpPr>
        <p:spPr bwMode="auto">
          <a:xfrm>
            <a:off x="273050" y="1981200"/>
            <a:ext cx="5651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5400" b="1" dirty="0">
                <a:solidFill>
                  <a:srgbClr val="5482AB"/>
                </a:solidFill>
              </a:rPr>
              <a:t>1</a:t>
            </a:r>
          </a:p>
        </p:txBody>
      </p:sp>
      <p:sp>
        <p:nvSpPr>
          <p:cNvPr id="18" name="Text Box 10"/>
          <p:cNvSpPr txBox="1">
            <a:spLocks noChangeArrowheads="1"/>
          </p:cNvSpPr>
          <p:nvPr/>
        </p:nvSpPr>
        <p:spPr bwMode="auto">
          <a:xfrm>
            <a:off x="6052870" y="2016712"/>
            <a:ext cx="5693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5400" b="1" dirty="0">
                <a:solidFill>
                  <a:srgbClr val="5482AB"/>
                </a:solidFill>
              </a:rPr>
              <a:t>2</a:t>
            </a:r>
          </a:p>
        </p:txBody>
      </p:sp>
      <p:sp>
        <p:nvSpPr>
          <p:cNvPr id="19" name="Rectangle 11"/>
          <p:cNvSpPr>
            <a:spLocks noChangeArrowheads="1"/>
          </p:cNvSpPr>
          <p:nvPr/>
        </p:nvSpPr>
        <p:spPr bwMode="auto">
          <a:xfrm>
            <a:off x="6573690" y="2252246"/>
            <a:ext cx="22655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smtClean="0">
                <a:solidFill>
                  <a:srgbClr val="21076A"/>
                </a:solidFill>
              </a:rPr>
              <a:t>Exploring</a:t>
            </a:r>
            <a:endParaRPr lang="en-US" sz="1600" dirty="0">
              <a:solidFill>
                <a:srgbClr val="21076A"/>
              </a:solidFill>
            </a:endParaRPr>
          </a:p>
        </p:txBody>
      </p:sp>
      <p:sp>
        <p:nvSpPr>
          <p:cNvPr id="20" name="Rectangle 21"/>
          <p:cNvSpPr>
            <a:spLocks noChangeArrowheads="1"/>
          </p:cNvSpPr>
          <p:nvPr/>
        </p:nvSpPr>
        <p:spPr bwMode="auto">
          <a:xfrm>
            <a:off x="278922" y="2021887"/>
            <a:ext cx="2743200" cy="3388313"/>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22" name="Rectangle 23"/>
          <p:cNvSpPr>
            <a:spLocks noChangeArrowheads="1"/>
          </p:cNvSpPr>
          <p:nvPr/>
        </p:nvSpPr>
        <p:spPr bwMode="auto">
          <a:xfrm>
            <a:off x="6052870" y="2030766"/>
            <a:ext cx="2786330" cy="3379434"/>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28" name="Rectangle 3"/>
          <p:cNvSpPr>
            <a:spLocks noChangeArrowheads="1"/>
          </p:cNvSpPr>
          <p:nvPr/>
        </p:nvSpPr>
        <p:spPr bwMode="auto">
          <a:xfrm>
            <a:off x="287548" y="5472106"/>
            <a:ext cx="8551652" cy="346075"/>
          </a:xfrm>
          <a:prstGeom prst="rect">
            <a:avLst/>
          </a:prstGeom>
          <a:solidFill>
            <a:srgbClr val="21076A"/>
          </a:solidFill>
          <a:ln w="9525">
            <a:solidFill>
              <a:schemeClr val="bg1"/>
            </a:solidFill>
            <a:miter lim="800000"/>
            <a:headEnd/>
            <a:tailEnd/>
          </a:ln>
        </p:spPr>
        <p:txBody>
          <a:bodyPr wrap="none" anchor="ctr"/>
          <a:lstStyle/>
          <a:p>
            <a:endParaRPr lang="en-US" dirty="0"/>
          </a:p>
        </p:txBody>
      </p:sp>
      <p:sp>
        <p:nvSpPr>
          <p:cNvPr id="29" name="Text Box 17"/>
          <p:cNvSpPr txBox="1">
            <a:spLocks noChangeArrowheads="1"/>
          </p:cNvSpPr>
          <p:nvPr/>
        </p:nvSpPr>
        <p:spPr bwMode="auto">
          <a:xfrm>
            <a:off x="0" y="5410200"/>
            <a:ext cx="853135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gn="ctr">
              <a:buFont typeface="Webdings" pitchFamily="18" charset="2"/>
              <a:buNone/>
            </a:pPr>
            <a:r>
              <a:rPr lang="en-US" dirty="0">
                <a:solidFill>
                  <a:schemeClr val="bg1"/>
                </a:solidFill>
                <a:latin typeface="HelveticaNeue LT 55 Roman"/>
              </a:rPr>
              <a:t>Summary</a:t>
            </a:r>
          </a:p>
        </p:txBody>
      </p:sp>
      <p:sp>
        <p:nvSpPr>
          <p:cNvPr id="30" name="Rectangle 19"/>
          <p:cNvSpPr>
            <a:spLocks noChangeArrowheads="1"/>
          </p:cNvSpPr>
          <p:nvPr/>
        </p:nvSpPr>
        <p:spPr bwMode="auto">
          <a:xfrm>
            <a:off x="287548" y="5840088"/>
            <a:ext cx="8551652" cy="720725"/>
          </a:xfrm>
          <a:prstGeom prst="rect">
            <a:avLst/>
          </a:prstGeom>
          <a:solidFill>
            <a:srgbClr val="E1E9F5"/>
          </a:solidFill>
          <a:ln w="9525">
            <a:solidFill>
              <a:schemeClr val="bg1"/>
            </a:solidFill>
            <a:miter lim="800000"/>
            <a:headEnd/>
            <a:tailEnd/>
          </a:ln>
        </p:spPr>
        <p:txBody>
          <a:bodyPr wrap="none" anchor="ctr"/>
          <a:lstStyle/>
          <a:p>
            <a:endParaRPr lang="en-US" dirty="0"/>
          </a:p>
        </p:txBody>
      </p:sp>
      <p:sp>
        <p:nvSpPr>
          <p:cNvPr id="31" name="Rectangle 38"/>
          <p:cNvSpPr>
            <a:spLocks noChangeArrowheads="1"/>
          </p:cNvSpPr>
          <p:nvPr/>
        </p:nvSpPr>
        <p:spPr bwMode="auto">
          <a:xfrm>
            <a:off x="304800" y="5844958"/>
            <a:ext cx="85344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en-US" sz="1200" dirty="0" smtClean="0"/>
              <a:t>With the spectrogram view you can view how your RF signal is changing over time. You can monitor only portions of the signal (triggered) or look at a wider range of signals (free run). For many designs, spectrum analysis begins with signal visualization and spectrogram makes this task even easier.</a:t>
            </a:r>
            <a:endParaRPr lang="en-US" sz="1200" dirty="0"/>
          </a:p>
        </p:txBody>
      </p:sp>
      <p:sp>
        <p:nvSpPr>
          <p:cNvPr id="32" name="TextBox 2"/>
          <p:cNvSpPr txBox="1">
            <a:spLocks noChangeArrowheads="1"/>
          </p:cNvSpPr>
          <p:nvPr/>
        </p:nvSpPr>
        <p:spPr bwMode="auto">
          <a:xfrm>
            <a:off x="787878" y="2195164"/>
            <a:ext cx="226012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dirty="0" smtClean="0">
                <a:solidFill>
                  <a:srgbClr val="21076A"/>
                </a:solidFill>
              </a:rPr>
              <a:t>Setting Up</a:t>
            </a:r>
            <a:endParaRPr lang="en-US" sz="1600" dirty="0">
              <a:solidFill>
                <a:srgbClr val="21076A"/>
              </a:solidFill>
            </a:endParaRPr>
          </a:p>
        </p:txBody>
      </p:sp>
      <p:sp>
        <p:nvSpPr>
          <p:cNvPr id="34" name="Text Box 20"/>
          <p:cNvSpPr txBox="1">
            <a:spLocks noChangeArrowheads="1"/>
          </p:cNvSpPr>
          <p:nvPr/>
        </p:nvSpPr>
        <p:spPr bwMode="auto">
          <a:xfrm>
            <a:off x="304800" y="1445669"/>
            <a:ext cx="85344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nSpc>
                <a:spcPct val="120000"/>
              </a:lnSpc>
              <a:buFont typeface="Webdings" pitchFamily="18" charset="2"/>
              <a:buNone/>
            </a:pPr>
            <a:r>
              <a:rPr lang="en-US" sz="1200" u="sng" dirty="0" smtClean="0"/>
              <a:t>Objective</a:t>
            </a:r>
            <a:r>
              <a:rPr lang="en-US" sz="1200" dirty="0" smtClean="0"/>
              <a:t>: See how a spectrogram can be used to monitor a slowly changing RF signal and view different spectrums within the spectrogram.</a:t>
            </a:r>
            <a:endParaRPr lang="en-US" sz="1200" dirty="0"/>
          </a:p>
        </p:txBody>
      </p:sp>
      <p:sp>
        <p:nvSpPr>
          <p:cNvPr id="35" name="Text Box 32"/>
          <p:cNvSpPr txBox="1">
            <a:spLocks noChangeArrowheads="1"/>
          </p:cNvSpPr>
          <p:nvPr/>
        </p:nvSpPr>
        <p:spPr bwMode="auto">
          <a:xfrm>
            <a:off x="6061496" y="2732848"/>
            <a:ext cx="2777704" cy="2123658"/>
          </a:xfrm>
          <a:prstGeom prst="rect">
            <a:avLst/>
          </a:prstGeom>
          <a:noFill/>
          <a:ln w="9525">
            <a:noFill/>
            <a:miter lim="800000"/>
            <a:headEnd/>
            <a:tailEnd/>
          </a:ln>
          <a:effectLst/>
        </p:spPr>
        <p:txBody>
          <a:bodyPr wrap="square">
            <a:spAutoFit/>
          </a:bodyPr>
          <a:lstStyle/>
          <a:p>
            <a:pPr marL="174625" indent="-174625" defTabSz="1019175" eaLnBrk="0" hangingPunct="0">
              <a:lnSpc>
                <a:spcPct val="120000"/>
              </a:lnSpc>
              <a:buClr>
                <a:srgbClr val="5E6A71"/>
              </a:buClr>
              <a:buFont typeface="Wingdings" pitchFamily="2" charset="2"/>
              <a:buChar char="§"/>
            </a:pPr>
            <a:r>
              <a:rPr lang="en-US" sz="1100" dirty="0" smtClean="0"/>
              <a:t>Allow spectrogram to accumulate until half of the spectrogram display area is filled.</a:t>
            </a:r>
          </a:p>
          <a:p>
            <a:pPr marL="174625" indent="-174625" defTabSz="1019175" eaLnBrk="0" hangingPunct="0">
              <a:lnSpc>
                <a:spcPct val="120000"/>
              </a:lnSpc>
              <a:buClr>
                <a:srgbClr val="5E6A71"/>
              </a:buClr>
              <a:buFont typeface="Wingdings" pitchFamily="2" charset="2"/>
              <a:buChar char="§"/>
            </a:pPr>
            <a:r>
              <a:rPr lang="en-US" sz="1100" dirty="0" smtClean="0"/>
              <a:t>Press </a:t>
            </a:r>
            <a:r>
              <a:rPr lang="en-US" sz="1100" b="1" dirty="0" smtClean="0"/>
              <a:t>Run/Stop</a:t>
            </a:r>
            <a:r>
              <a:rPr lang="en-US" sz="1100" dirty="0" smtClean="0"/>
              <a:t> to stop acquiring.</a:t>
            </a:r>
          </a:p>
          <a:p>
            <a:pPr marL="174625" indent="-174625" defTabSz="1019175" eaLnBrk="0" hangingPunct="0">
              <a:lnSpc>
                <a:spcPct val="120000"/>
              </a:lnSpc>
              <a:buClr>
                <a:srgbClr val="5E6A71"/>
              </a:buClr>
              <a:buFont typeface="Wingdings" pitchFamily="2" charset="2"/>
              <a:buChar char="§"/>
            </a:pPr>
            <a:r>
              <a:rPr lang="en-US" sz="1100" dirty="0" smtClean="0"/>
              <a:t>Press </a:t>
            </a:r>
            <a:r>
              <a:rPr lang="en-US" sz="1100" b="1" dirty="0" smtClean="0"/>
              <a:t>RF </a:t>
            </a:r>
            <a:r>
              <a:rPr lang="en-US" sz="1100" dirty="0" smtClean="0"/>
              <a:t>button.</a:t>
            </a:r>
          </a:p>
          <a:p>
            <a:pPr marL="174625" indent="-174625" defTabSz="1019175" eaLnBrk="0" hangingPunct="0">
              <a:lnSpc>
                <a:spcPct val="120000"/>
              </a:lnSpc>
              <a:buClr>
                <a:srgbClr val="5E6A71"/>
              </a:buClr>
              <a:buFont typeface="Wingdings" pitchFamily="2" charset="2"/>
              <a:buChar char="§"/>
            </a:pPr>
            <a:r>
              <a:rPr lang="en-US" sz="1100" dirty="0" smtClean="0"/>
              <a:t>Press Spectrogram.</a:t>
            </a:r>
          </a:p>
          <a:p>
            <a:pPr marL="174625" indent="-174625" defTabSz="1019175" eaLnBrk="0" hangingPunct="0">
              <a:lnSpc>
                <a:spcPct val="120000"/>
              </a:lnSpc>
              <a:buClr>
                <a:srgbClr val="5E6A71"/>
              </a:buClr>
              <a:buFont typeface="Wingdings" pitchFamily="2" charset="2"/>
              <a:buChar char="§"/>
            </a:pPr>
            <a:r>
              <a:rPr lang="en-US" sz="1100" dirty="0" smtClean="0"/>
              <a:t>Turn Multipurpose      to scroll </a:t>
            </a:r>
            <a:r>
              <a:rPr lang="en-US" sz="1100" dirty="0"/>
              <a:t>through </a:t>
            </a:r>
            <a:r>
              <a:rPr lang="en-US" sz="1100" dirty="0" smtClean="0"/>
              <a:t>Spectrum Slices.</a:t>
            </a:r>
          </a:p>
          <a:p>
            <a:pPr marL="174625" indent="-174625" defTabSz="1019175" eaLnBrk="0" hangingPunct="0">
              <a:lnSpc>
                <a:spcPct val="120000"/>
              </a:lnSpc>
              <a:buClr>
                <a:srgbClr val="5E6A71"/>
              </a:buClr>
              <a:buFont typeface="Wingdings" pitchFamily="2" charset="2"/>
              <a:buChar char="§"/>
            </a:pPr>
            <a:r>
              <a:rPr lang="en-US" sz="1100" dirty="0" smtClean="0"/>
              <a:t>Or, enter desired Slice using keypad (such as slice -55).</a:t>
            </a:r>
            <a:endParaRPr lang="en-US" sz="1100" dirty="0"/>
          </a:p>
        </p:txBody>
      </p:sp>
      <p:sp>
        <p:nvSpPr>
          <p:cNvPr id="39" name="Oval 39"/>
          <p:cNvSpPr>
            <a:spLocks noChangeArrowheads="1"/>
          </p:cNvSpPr>
          <p:nvPr/>
        </p:nvSpPr>
        <p:spPr bwMode="auto">
          <a:xfrm>
            <a:off x="7475538" y="4008227"/>
            <a:ext cx="144462" cy="152400"/>
          </a:xfrm>
          <a:prstGeom prst="ellipse">
            <a:avLst/>
          </a:prstGeom>
          <a:solidFill>
            <a:srgbClr val="FF9900"/>
          </a:solidFill>
          <a:ln w="9525">
            <a:noFill/>
            <a:round/>
            <a:headEnd/>
            <a:tailEnd/>
          </a:ln>
          <a:effectLst/>
        </p:spPr>
        <p:txBody>
          <a:bodyPr wrap="none" lIns="0" tIns="0" rIns="0" bIns="0" anchor="ctr"/>
          <a:lstStyle/>
          <a:p>
            <a:pPr algn="ctr"/>
            <a:r>
              <a:rPr lang="en-US" sz="1200" b="1" dirty="0"/>
              <a:t>a</a:t>
            </a:r>
          </a:p>
        </p:txBody>
      </p:sp>
      <p:sp>
        <p:nvSpPr>
          <p:cNvPr id="47" name="TextBox 46"/>
          <p:cNvSpPr txBox="1"/>
          <p:nvPr/>
        </p:nvSpPr>
        <p:spPr>
          <a:xfrm>
            <a:off x="4284197" y="6581001"/>
            <a:ext cx="502061" cy="276999"/>
          </a:xfrm>
          <a:prstGeom prst="rect">
            <a:avLst/>
          </a:prstGeom>
          <a:noFill/>
        </p:spPr>
        <p:txBody>
          <a:bodyPr wrap="none" rtlCol="0">
            <a:spAutoFit/>
          </a:bodyPr>
          <a:lstStyle/>
          <a:p>
            <a:r>
              <a:rPr lang="en-US" sz="1200" dirty="0" smtClean="0"/>
              <a:t>- 9 - </a:t>
            </a:r>
            <a:endParaRPr lang="en-US" sz="1200" dirty="0"/>
          </a:p>
        </p:txBody>
      </p:sp>
      <p:grpSp>
        <p:nvGrpSpPr>
          <p:cNvPr id="48" name="Group 60"/>
          <p:cNvGrpSpPr>
            <a:grpSpLocks/>
          </p:cNvGrpSpPr>
          <p:nvPr/>
        </p:nvGrpSpPr>
        <p:grpSpPr bwMode="auto">
          <a:xfrm>
            <a:off x="5943599" y="393700"/>
            <a:ext cx="2895601" cy="368300"/>
            <a:chOff x="3792" y="248"/>
            <a:chExt cx="1824" cy="241"/>
          </a:xfrm>
        </p:grpSpPr>
        <p:sp>
          <p:nvSpPr>
            <p:cNvPr id="49" name="Rectangle 50"/>
            <p:cNvSpPr>
              <a:spLocks noChangeArrowheads="1"/>
            </p:cNvSpPr>
            <p:nvPr/>
          </p:nvSpPr>
          <p:spPr bwMode="auto">
            <a:xfrm>
              <a:off x="3792" y="248"/>
              <a:ext cx="384" cy="240"/>
            </a:xfrm>
            <a:prstGeom prst="rect">
              <a:avLst/>
            </a:prstGeom>
            <a:solidFill>
              <a:srgbClr val="5E6A71"/>
            </a:solidFill>
            <a:ln w="9525">
              <a:noFill/>
              <a:miter lim="800000"/>
              <a:headEnd/>
              <a:tailEnd/>
            </a:ln>
            <a:effectLst/>
          </p:spPr>
          <p:txBody>
            <a:bodyPr wrap="none" anchor="ctr"/>
            <a:lstStyle/>
            <a:p>
              <a:endParaRPr lang="en-US">
                <a:latin typeface="+mj-lt"/>
              </a:endParaRPr>
            </a:p>
          </p:txBody>
        </p:sp>
        <p:sp>
          <p:nvSpPr>
            <p:cNvPr id="52" name="Rectangle 51"/>
            <p:cNvSpPr>
              <a:spLocks noChangeArrowheads="1"/>
            </p:cNvSpPr>
            <p:nvPr/>
          </p:nvSpPr>
          <p:spPr bwMode="auto">
            <a:xfrm>
              <a:off x="4608" y="248"/>
              <a:ext cx="336" cy="240"/>
            </a:xfrm>
            <a:prstGeom prst="rect">
              <a:avLst/>
            </a:prstGeom>
            <a:solidFill>
              <a:srgbClr val="BABABA"/>
            </a:solidFill>
            <a:ln w="9525">
              <a:noFill/>
              <a:miter lim="800000"/>
              <a:headEnd/>
              <a:tailEnd/>
            </a:ln>
            <a:effectLst/>
          </p:spPr>
          <p:txBody>
            <a:bodyPr wrap="none" anchor="ctr"/>
            <a:lstStyle/>
            <a:p>
              <a:endParaRPr lang="en-US">
                <a:latin typeface="+mj-lt"/>
              </a:endParaRPr>
            </a:p>
          </p:txBody>
        </p:sp>
        <p:sp>
          <p:nvSpPr>
            <p:cNvPr id="53" name="Rectangle 52"/>
            <p:cNvSpPr>
              <a:spLocks noChangeArrowheads="1"/>
            </p:cNvSpPr>
            <p:nvPr/>
          </p:nvSpPr>
          <p:spPr bwMode="auto">
            <a:xfrm>
              <a:off x="4512" y="248"/>
              <a:ext cx="48" cy="240"/>
            </a:xfrm>
            <a:prstGeom prst="rect">
              <a:avLst/>
            </a:prstGeom>
            <a:solidFill>
              <a:srgbClr val="5482AB"/>
            </a:solidFill>
            <a:ln w="9525">
              <a:noFill/>
              <a:miter lim="800000"/>
              <a:headEnd/>
              <a:tailEnd/>
            </a:ln>
            <a:effectLst/>
          </p:spPr>
          <p:txBody>
            <a:bodyPr wrap="none" anchor="ctr"/>
            <a:lstStyle/>
            <a:p>
              <a:endParaRPr lang="en-US">
                <a:latin typeface="+mj-lt"/>
              </a:endParaRPr>
            </a:p>
          </p:txBody>
        </p:sp>
        <p:sp>
          <p:nvSpPr>
            <p:cNvPr id="54" name="Rectangle 53"/>
            <p:cNvSpPr>
              <a:spLocks noChangeArrowheads="1"/>
            </p:cNvSpPr>
            <p:nvPr/>
          </p:nvSpPr>
          <p:spPr bwMode="auto">
            <a:xfrm>
              <a:off x="4944" y="248"/>
              <a:ext cx="528" cy="240"/>
            </a:xfrm>
            <a:prstGeom prst="rect">
              <a:avLst/>
            </a:prstGeom>
            <a:solidFill>
              <a:srgbClr val="DBDFE1"/>
            </a:solidFill>
            <a:ln w="9525">
              <a:noFill/>
              <a:miter lim="800000"/>
              <a:headEnd/>
              <a:tailEnd/>
            </a:ln>
            <a:effectLst/>
          </p:spPr>
          <p:txBody>
            <a:bodyPr wrap="none" anchor="ctr"/>
            <a:lstStyle/>
            <a:p>
              <a:endParaRPr lang="en-US">
                <a:latin typeface="+mj-lt"/>
              </a:endParaRPr>
            </a:p>
          </p:txBody>
        </p:sp>
        <p:sp>
          <p:nvSpPr>
            <p:cNvPr id="55" name="Rectangle 54"/>
            <p:cNvSpPr>
              <a:spLocks noChangeArrowheads="1"/>
            </p:cNvSpPr>
            <p:nvPr/>
          </p:nvSpPr>
          <p:spPr bwMode="auto">
            <a:xfrm>
              <a:off x="5472" y="249"/>
              <a:ext cx="144" cy="240"/>
            </a:xfrm>
            <a:prstGeom prst="rect">
              <a:avLst/>
            </a:prstGeom>
            <a:solidFill>
              <a:srgbClr val="CC0000"/>
            </a:solidFill>
            <a:ln w="9525">
              <a:noFill/>
              <a:miter lim="800000"/>
              <a:headEnd/>
              <a:tailEnd/>
            </a:ln>
            <a:effectLst/>
          </p:spPr>
          <p:txBody>
            <a:bodyPr wrap="none" anchor="ctr"/>
            <a:lstStyle/>
            <a:p>
              <a:endParaRPr lang="en-US">
                <a:latin typeface="+mj-lt"/>
              </a:endParaRPr>
            </a:p>
          </p:txBody>
        </p:sp>
      </p:grpSp>
      <p:sp>
        <p:nvSpPr>
          <p:cNvPr id="60" name="Oval 39"/>
          <p:cNvSpPr>
            <a:spLocks noChangeArrowheads="1"/>
          </p:cNvSpPr>
          <p:nvPr/>
        </p:nvSpPr>
        <p:spPr bwMode="auto">
          <a:xfrm>
            <a:off x="1724025" y="3970127"/>
            <a:ext cx="144462" cy="152400"/>
          </a:xfrm>
          <a:prstGeom prst="ellipse">
            <a:avLst/>
          </a:prstGeom>
          <a:solidFill>
            <a:srgbClr val="FF9900"/>
          </a:solidFill>
          <a:ln w="9525">
            <a:noFill/>
            <a:round/>
            <a:headEnd/>
            <a:tailEnd/>
          </a:ln>
          <a:effectLst/>
        </p:spPr>
        <p:txBody>
          <a:bodyPr wrap="none" lIns="0" tIns="0" rIns="0" bIns="0" anchor="ctr"/>
          <a:lstStyle/>
          <a:p>
            <a:pPr algn="ctr"/>
            <a:r>
              <a:rPr lang="en-US" sz="1200" b="1" dirty="0"/>
              <a:t>a</a:t>
            </a:r>
          </a:p>
        </p:txBody>
      </p:sp>
      <p:sp>
        <p:nvSpPr>
          <p:cNvPr id="61" name="Rectangle 60"/>
          <p:cNvSpPr/>
          <p:nvPr/>
        </p:nvSpPr>
        <p:spPr>
          <a:xfrm>
            <a:off x="4176263" y="2387469"/>
            <a:ext cx="127015"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12663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5" name="Rectangle 539"/>
          <p:cNvSpPr>
            <a:spLocks noChangeArrowheads="1"/>
          </p:cNvSpPr>
          <p:nvPr/>
        </p:nvSpPr>
        <p:spPr bwMode="auto">
          <a:xfrm>
            <a:off x="4724400" y="228600"/>
            <a:ext cx="4191000" cy="2971800"/>
          </a:xfrm>
          <a:prstGeom prst="rect">
            <a:avLst/>
          </a:prstGeom>
          <a:solidFill>
            <a:srgbClr val="DBDFE1"/>
          </a:solidFill>
          <a:ln w="9525">
            <a:solidFill>
              <a:schemeClr val="bg1"/>
            </a:solidFill>
            <a:miter lim="800000"/>
            <a:headEnd/>
            <a:tailEnd/>
          </a:ln>
          <a:effectLst/>
        </p:spPr>
        <p:txBody>
          <a:bodyPr wrap="none" anchor="ctr"/>
          <a:lstStyle/>
          <a:p>
            <a:endParaRPr lang="en-US"/>
          </a:p>
        </p:txBody>
      </p:sp>
      <p:sp>
        <p:nvSpPr>
          <p:cNvPr id="4437" name="Rectangle 341"/>
          <p:cNvSpPr>
            <a:spLocks noChangeArrowheads="1"/>
          </p:cNvSpPr>
          <p:nvPr/>
        </p:nvSpPr>
        <p:spPr bwMode="auto">
          <a:xfrm>
            <a:off x="4724400" y="3352800"/>
            <a:ext cx="4191000" cy="2971800"/>
          </a:xfrm>
          <a:prstGeom prst="rect">
            <a:avLst/>
          </a:prstGeom>
          <a:solidFill>
            <a:srgbClr val="DBDFE1"/>
          </a:solidFill>
          <a:ln w="9525">
            <a:solidFill>
              <a:schemeClr val="bg1"/>
            </a:solidFill>
            <a:miter lim="800000"/>
            <a:headEnd/>
            <a:tailEnd/>
          </a:ln>
          <a:effectLst/>
        </p:spPr>
        <p:txBody>
          <a:bodyPr wrap="none" anchor="ctr"/>
          <a:lstStyle/>
          <a:p>
            <a:endParaRPr lang="en-US" dirty="0"/>
          </a:p>
        </p:txBody>
      </p:sp>
      <p:sp>
        <p:nvSpPr>
          <p:cNvPr id="4431" name="Rectangle 335"/>
          <p:cNvSpPr>
            <a:spLocks noChangeArrowheads="1"/>
          </p:cNvSpPr>
          <p:nvPr/>
        </p:nvSpPr>
        <p:spPr bwMode="auto">
          <a:xfrm>
            <a:off x="228600" y="228600"/>
            <a:ext cx="4191000" cy="6096000"/>
          </a:xfrm>
          <a:prstGeom prst="rect">
            <a:avLst/>
          </a:prstGeom>
          <a:solidFill>
            <a:srgbClr val="DBDFE1"/>
          </a:solidFill>
          <a:ln w="9525">
            <a:solidFill>
              <a:schemeClr val="bg1"/>
            </a:solidFill>
            <a:miter lim="800000"/>
            <a:headEnd/>
            <a:tailEnd/>
          </a:ln>
          <a:effectLst/>
        </p:spPr>
        <p:txBody>
          <a:bodyPr wrap="none" anchor="ctr"/>
          <a:lstStyle/>
          <a:p>
            <a:endParaRPr lang="en-US"/>
          </a:p>
        </p:txBody>
      </p:sp>
      <p:sp>
        <p:nvSpPr>
          <p:cNvPr id="4150" name="Text Box 54"/>
          <p:cNvSpPr txBox="1">
            <a:spLocks noChangeArrowheads="1"/>
          </p:cNvSpPr>
          <p:nvPr/>
        </p:nvSpPr>
        <p:spPr bwMode="auto">
          <a:xfrm>
            <a:off x="228600" y="290513"/>
            <a:ext cx="4191000" cy="338554"/>
          </a:xfrm>
          <a:prstGeom prst="rect">
            <a:avLst/>
          </a:prstGeom>
          <a:noFill/>
          <a:ln w="9525">
            <a:noFill/>
            <a:miter lim="800000"/>
            <a:headEnd/>
            <a:tailEnd/>
          </a:ln>
          <a:effectLst/>
        </p:spPr>
        <p:txBody>
          <a:bodyPr wrap="square">
            <a:spAutoFit/>
          </a:bodyPr>
          <a:lstStyle/>
          <a:p>
            <a:pPr algn="ctr" defTabSz="1019175"/>
            <a:r>
              <a:rPr lang="en-US" sz="1600" dirty="0" smtClean="0">
                <a:solidFill>
                  <a:srgbClr val="21076A"/>
                </a:solidFill>
                <a:latin typeface="+mj-lt"/>
              </a:rPr>
              <a:t>How Spectrograms are Generated</a:t>
            </a:r>
            <a:endParaRPr lang="en-US" sz="1600" dirty="0">
              <a:solidFill>
                <a:srgbClr val="21076A"/>
              </a:solidFill>
              <a:latin typeface="+mj-lt"/>
            </a:endParaRPr>
          </a:p>
        </p:txBody>
      </p:sp>
      <p:sp>
        <p:nvSpPr>
          <p:cNvPr id="4263" name="Text Box 167"/>
          <p:cNvSpPr txBox="1">
            <a:spLocks noChangeArrowheads="1"/>
          </p:cNvSpPr>
          <p:nvPr/>
        </p:nvSpPr>
        <p:spPr bwMode="auto">
          <a:xfrm>
            <a:off x="4800600" y="3352800"/>
            <a:ext cx="4038600" cy="338554"/>
          </a:xfrm>
          <a:prstGeom prst="rect">
            <a:avLst/>
          </a:prstGeom>
          <a:noFill/>
          <a:ln w="9525">
            <a:noFill/>
            <a:miter lim="800000"/>
            <a:headEnd/>
            <a:tailEnd/>
          </a:ln>
          <a:effectLst/>
        </p:spPr>
        <p:txBody>
          <a:bodyPr wrap="square">
            <a:spAutoFit/>
          </a:bodyPr>
          <a:lstStyle/>
          <a:p>
            <a:pPr algn="ctr" defTabSz="1019175"/>
            <a:r>
              <a:rPr lang="en-US" sz="1600" dirty="0" smtClean="0">
                <a:solidFill>
                  <a:srgbClr val="21076A"/>
                </a:solidFill>
                <a:latin typeface="+mj-lt"/>
              </a:rPr>
              <a:t>MDO4000B Series Spectrogram Slice </a:t>
            </a:r>
            <a:endParaRPr lang="en-US" sz="1600" dirty="0">
              <a:solidFill>
                <a:srgbClr val="21076A"/>
              </a:solidFill>
              <a:latin typeface="+mj-lt"/>
            </a:endParaRPr>
          </a:p>
        </p:txBody>
      </p:sp>
      <p:sp>
        <p:nvSpPr>
          <p:cNvPr id="4560" name="Rectangle 464"/>
          <p:cNvSpPr>
            <a:spLocks noChangeArrowheads="1"/>
          </p:cNvSpPr>
          <p:nvPr/>
        </p:nvSpPr>
        <p:spPr bwMode="auto">
          <a:xfrm>
            <a:off x="4760913" y="1803400"/>
            <a:ext cx="3330575" cy="1268413"/>
          </a:xfrm>
          <a:prstGeom prst="rect">
            <a:avLst/>
          </a:prstGeom>
          <a:noFill/>
          <a:ln w="9525">
            <a:noFill/>
            <a:miter lim="800000"/>
            <a:headEnd/>
            <a:tailEnd/>
          </a:ln>
          <a:effectLst/>
        </p:spPr>
        <p:txBody>
          <a:bodyPr/>
          <a:lstStyle/>
          <a:p>
            <a:pPr eaLnBrk="0" hangingPunct="0">
              <a:buFont typeface="Webdings" pitchFamily="18" charset="2"/>
              <a:buNone/>
            </a:pPr>
            <a:endParaRPr lang="en-US" sz="1100"/>
          </a:p>
        </p:txBody>
      </p:sp>
      <p:sp>
        <p:nvSpPr>
          <p:cNvPr id="4636" name="Text Box 540"/>
          <p:cNvSpPr txBox="1">
            <a:spLocks noChangeArrowheads="1"/>
          </p:cNvSpPr>
          <p:nvPr/>
        </p:nvSpPr>
        <p:spPr bwMode="auto">
          <a:xfrm>
            <a:off x="4800600" y="228600"/>
            <a:ext cx="4038600" cy="338554"/>
          </a:xfrm>
          <a:prstGeom prst="rect">
            <a:avLst/>
          </a:prstGeom>
          <a:noFill/>
          <a:ln w="9525">
            <a:noFill/>
            <a:miter lim="800000"/>
            <a:headEnd/>
            <a:tailEnd/>
          </a:ln>
          <a:effectLst/>
        </p:spPr>
        <p:txBody>
          <a:bodyPr wrap="square">
            <a:spAutoFit/>
          </a:bodyPr>
          <a:lstStyle/>
          <a:p>
            <a:pPr algn="ctr" defTabSz="1019175"/>
            <a:r>
              <a:rPr lang="en-US" sz="1600" dirty="0" smtClean="0">
                <a:solidFill>
                  <a:srgbClr val="21076A"/>
                </a:solidFill>
                <a:latin typeface="+mj-lt"/>
              </a:rPr>
              <a:t>MDO4000B </a:t>
            </a:r>
            <a:r>
              <a:rPr lang="en-US" sz="1600" dirty="0">
                <a:solidFill>
                  <a:srgbClr val="21076A"/>
                </a:solidFill>
                <a:latin typeface="+mj-lt"/>
              </a:rPr>
              <a:t>Series </a:t>
            </a:r>
            <a:r>
              <a:rPr lang="en-US" sz="1600" dirty="0" smtClean="0">
                <a:solidFill>
                  <a:srgbClr val="21076A"/>
                </a:solidFill>
                <a:latin typeface="+mj-lt"/>
              </a:rPr>
              <a:t>Spectrogram</a:t>
            </a:r>
            <a:endParaRPr lang="en-US" sz="1600" dirty="0">
              <a:solidFill>
                <a:srgbClr val="21076A"/>
              </a:solidFill>
              <a:latin typeface="+mj-lt"/>
            </a:endParaRPr>
          </a:p>
        </p:txBody>
      </p:sp>
      <p:sp>
        <p:nvSpPr>
          <p:cNvPr id="40" name="Text Box 27"/>
          <p:cNvSpPr txBox="1">
            <a:spLocks noChangeArrowheads="1"/>
          </p:cNvSpPr>
          <p:nvPr/>
        </p:nvSpPr>
        <p:spPr bwMode="auto">
          <a:xfrm>
            <a:off x="228600" y="762001"/>
            <a:ext cx="4191000" cy="4930581"/>
          </a:xfrm>
          <a:prstGeom prst="rect">
            <a:avLst/>
          </a:prstGeom>
          <a:noFill/>
          <a:ln w="9525">
            <a:noFill/>
            <a:miter lim="800000"/>
            <a:headEnd/>
            <a:tailEnd/>
          </a:ln>
          <a:effectLst/>
        </p:spPr>
        <p:txBody>
          <a:bodyPr wrap="square">
            <a:spAutoFit/>
          </a:bodyPr>
          <a:lstStyle/>
          <a:p>
            <a:pPr marL="228600" indent="-228600" defTabSz="1019175" eaLnBrk="0" hangingPunct="0">
              <a:lnSpc>
                <a:spcPct val="114000"/>
              </a:lnSpc>
              <a:buClr>
                <a:srgbClr val="5E6A71"/>
              </a:buClr>
              <a:buFont typeface="+mj-lt"/>
              <a:buAutoNum type="arabicPeriod"/>
            </a:pPr>
            <a:r>
              <a:rPr lang="en-US" sz="1000" dirty="0" smtClean="0"/>
              <a:t>Spectrum Acquired</a:t>
            </a:r>
          </a:p>
          <a:p>
            <a:pPr marL="174625" indent="-174625" defTabSz="1019175" eaLnBrk="0" hangingPunct="0">
              <a:lnSpc>
                <a:spcPct val="114000"/>
              </a:lnSpc>
              <a:buClr>
                <a:srgbClr val="5E6A71"/>
              </a:buClr>
              <a:buFont typeface="Wingdings" pitchFamily="2" charset="2"/>
              <a:buChar char="§"/>
            </a:pPr>
            <a:endParaRPr lang="en-US" sz="1000" dirty="0" smtClean="0"/>
          </a:p>
          <a:p>
            <a:pPr marL="174625" indent="-174625" defTabSz="1019175" eaLnBrk="0" hangingPunct="0">
              <a:lnSpc>
                <a:spcPct val="114000"/>
              </a:lnSpc>
              <a:buClr>
                <a:srgbClr val="5E6A71"/>
              </a:buClr>
              <a:buFont typeface="Wingdings" pitchFamily="2" charset="2"/>
              <a:buChar char="§"/>
            </a:pPr>
            <a:endParaRPr lang="en-US" sz="1000" dirty="0" smtClean="0"/>
          </a:p>
          <a:p>
            <a:pPr marL="174625" indent="-174625" defTabSz="1019175" eaLnBrk="0" hangingPunct="0">
              <a:lnSpc>
                <a:spcPct val="114000"/>
              </a:lnSpc>
              <a:buClr>
                <a:srgbClr val="5E6A71"/>
              </a:buClr>
              <a:buFont typeface="Wingdings" pitchFamily="2" charset="2"/>
              <a:buChar char="§"/>
            </a:pPr>
            <a:endParaRPr lang="en-US" sz="1000" dirty="0" smtClean="0"/>
          </a:p>
          <a:p>
            <a:pPr marL="174625" indent="-174625" defTabSz="1019175" eaLnBrk="0" hangingPunct="0">
              <a:lnSpc>
                <a:spcPct val="114000"/>
              </a:lnSpc>
              <a:buClr>
                <a:srgbClr val="5E6A71"/>
              </a:buClr>
              <a:buFont typeface="Wingdings" pitchFamily="2" charset="2"/>
              <a:buChar char="§"/>
            </a:pPr>
            <a:endParaRPr lang="en-US" sz="1000" dirty="0" smtClean="0"/>
          </a:p>
          <a:p>
            <a:pPr marL="174625" indent="-174625" defTabSz="1019175" eaLnBrk="0" hangingPunct="0">
              <a:lnSpc>
                <a:spcPct val="114000"/>
              </a:lnSpc>
              <a:buClr>
                <a:srgbClr val="5E6A71"/>
              </a:buClr>
              <a:buFont typeface="Wingdings" pitchFamily="2" charset="2"/>
              <a:buChar char="§"/>
            </a:pPr>
            <a:endParaRPr lang="en-US" sz="1000" dirty="0" smtClean="0"/>
          </a:p>
          <a:p>
            <a:pPr marL="174625" indent="-174625" defTabSz="1019175" eaLnBrk="0" hangingPunct="0">
              <a:lnSpc>
                <a:spcPct val="114000"/>
              </a:lnSpc>
              <a:buClr>
                <a:srgbClr val="5E6A71"/>
              </a:buClr>
              <a:buFont typeface="Wingdings" pitchFamily="2" charset="2"/>
              <a:buChar char="§"/>
            </a:pPr>
            <a:endParaRPr lang="en-US" sz="1000" dirty="0" smtClean="0"/>
          </a:p>
          <a:p>
            <a:pPr marL="174625" indent="-174625" defTabSz="1019175" eaLnBrk="0" hangingPunct="0">
              <a:lnSpc>
                <a:spcPct val="114000"/>
              </a:lnSpc>
              <a:buClr>
                <a:srgbClr val="5E6A71"/>
              </a:buClr>
              <a:buFont typeface="Wingdings" pitchFamily="2" charset="2"/>
              <a:buChar char="§"/>
            </a:pPr>
            <a:endParaRPr lang="en-US" sz="1000" dirty="0" smtClean="0"/>
          </a:p>
          <a:p>
            <a:pPr marL="174625" indent="-174625" defTabSz="1019175" eaLnBrk="0" hangingPunct="0">
              <a:lnSpc>
                <a:spcPct val="114000"/>
              </a:lnSpc>
              <a:buClr>
                <a:srgbClr val="5E6A71"/>
              </a:buClr>
              <a:buFont typeface="Wingdings" pitchFamily="2" charset="2"/>
              <a:buChar char="§"/>
            </a:pPr>
            <a:endParaRPr lang="en-US" sz="1000" dirty="0" smtClean="0"/>
          </a:p>
          <a:p>
            <a:pPr marL="228600" indent="-228600" defTabSz="1019175" eaLnBrk="0" hangingPunct="0">
              <a:lnSpc>
                <a:spcPct val="114000"/>
              </a:lnSpc>
              <a:buClr>
                <a:srgbClr val="5E6A71"/>
              </a:buClr>
            </a:pPr>
            <a:r>
              <a:rPr lang="en-US" sz="1000" dirty="0" smtClean="0"/>
              <a:t>2.	Color the spectrum trace to indicate amplitude at each point</a:t>
            </a:r>
          </a:p>
          <a:p>
            <a:pPr marL="571500" lvl="1" indent="-114300">
              <a:buFont typeface="Wingdings" pitchFamily="2" charset="2"/>
              <a:buChar char="§"/>
            </a:pPr>
            <a:r>
              <a:rPr lang="en-US" sz="900" dirty="0" smtClean="0"/>
              <a:t>Cold colors (blue, green) indicate lower amplitude</a:t>
            </a:r>
          </a:p>
          <a:p>
            <a:pPr marL="571500" lvl="1" indent="-114300">
              <a:buFont typeface="Wingdings" pitchFamily="2" charset="2"/>
              <a:buChar char="§"/>
            </a:pPr>
            <a:r>
              <a:rPr lang="en-US" sz="900" dirty="0" smtClean="0"/>
              <a:t>Hot colors (red, yellow) indicate higher amplitude</a:t>
            </a:r>
          </a:p>
          <a:p>
            <a:pPr marL="174625" indent="-174625" defTabSz="1019175" eaLnBrk="0" hangingPunct="0">
              <a:lnSpc>
                <a:spcPct val="114000"/>
              </a:lnSpc>
              <a:buClr>
                <a:srgbClr val="5E6A71"/>
              </a:buClr>
              <a:buFont typeface="Wingdings" pitchFamily="2" charset="2"/>
              <a:buChar char="§"/>
            </a:pPr>
            <a:endParaRPr lang="en-US" sz="1000" dirty="0" smtClean="0"/>
          </a:p>
          <a:p>
            <a:pPr marL="174625" indent="-174625" defTabSz="1019175" eaLnBrk="0" hangingPunct="0">
              <a:lnSpc>
                <a:spcPct val="114000"/>
              </a:lnSpc>
              <a:buClr>
                <a:srgbClr val="5E6A71"/>
              </a:buClr>
              <a:buFont typeface="Wingdings" pitchFamily="2" charset="2"/>
              <a:buChar char="§"/>
            </a:pPr>
            <a:endParaRPr lang="en-US" sz="1000" dirty="0" smtClean="0"/>
          </a:p>
          <a:p>
            <a:pPr marL="174625" indent="-174625" defTabSz="1019175" eaLnBrk="0" hangingPunct="0">
              <a:lnSpc>
                <a:spcPct val="114000"/>
              </a:lnSpc>
              <a:buClr>
                <a:srgbClr val="5E6A71"/>
              </a:buClr>
              <a:buFont typeface="Wingdings" pitchFamily="2" charset="2"/>
              <a:buChar char="§"/>
            </a:pPr>
            <a:endParaRPr lang="en-US" sz="1000" dirty="0" smtClean="0"/>
          </a:p>
          <a:p>
            <a:pPr marL="174625" indent="-174625" defTabSz="1019175" eaLnBrk="0" hangingPunct="0">
              <a:lnSpc>
                <a:spcPct val="114000"/>
              </a:lnSpc>
              <a:buClr>
                <a:srgbClr val="5E6A71"/>
              </a:buClr>
              <a:buFont typeface="Wingdings" pitchFamily="2" charset="2"/>
              <a:buChar char="§"/>
            </a:pPr>
            <a:endParaRPr lang="en-US" sz="1000" dirty="0" smtClean="0"/>
          </a:p>
          <a:p>
            <a:pPr marL="174625" indent="-174625" defTabSz="1019175" eaLnBrk="0" hangingPunct="0">
              <a:lnSpc>
                <a:spcPct val="114000"/>
              </a:lnSpc>
              <a:buClr>
                <a:srgbClr val="5E6A71"/>
              </a:buClr>
              <a:buFont typeface="Wingdings" pitchFamily="2" charset="2"/>
              <a:buChar char="§"/>
            </a:pPr>
            <a:endParaRPr lang="en-US" sz="1000" dirty="0" smtClean="0"/>
          </a:p>
          <a:p>
            <a:pPr marL="174625" indent="-174625" defTabSz="1019175" eaLnBrk="0" hangingPunct="0">
              <a:lnSpc>
                <a:spcPct val="114000"/>
              </a:lnSpc>
              <a:buClr>
                <a:srgbClr val="5E6A71"/>
              </a:buClr>
              <a:buFont typeface="Wingdings" pitchFamily="2" charset="2"/>
              <a:buChar char="§"/>
            </a:pPr>
            <a:endParaRPr lang="en-US" sz="1000" dirty="0" smtClean="0"/>
          </a:p>
          <a:p>
            <a:pPr marL="174625" indent="-174625" defTabSz="1019175" eaLnBrk="0" hangingPunct="0">
              <a:lnSpc>
                <a:spcPct val="114000"/>
              </a:lnSpc>
              <a:buClr>
                <a:srgbClr val="5E6A71"/>
              </a:buClr>
            </a:pPr>
            <a:endParaRPr lang="en-US" sz="1000" dirty="0" smtClean="0"/>
          </a:p>
          <a:p>
            <a:pPr marL="174625" indent="-174625" defTabSz="1019175" eaLnBrk="0" hangingPunct="0">
              <a:lnSpc>
                <a:spcPct val="114000"/>
              </a:lnSpc>
              <a:buClr>
                <a:srgbClr val="5E6A71"/>
              </a:buClr>
            </a:pPr>
            <a:endParaRPr lang="en-US" sz="1000" dirty="0" smtClean="0"/>
          </a:p>
          <a:p>
            <a:pPr marL="174625" indent="-174625" defTabSz="1019175" eaLnBrk="0" hangingPunct="0">
              <a:lnSpc>
                <a:spcPct val="114000"/>
              </a:lnSpc>
              <a:buClr>
                <a:srgbClr val="5E6A71"/>
              </a:buClr>
            </a:pPr>
            <a:endParaRPr lang="en-US" sz="1000" dirty="0" smtClean="0"/>
          </a:p>
          <a:p>
            <a:pPr marL="174625" indent="-174625" defTabSz="1019175" eaLnBrk="0" hangingPunct="0">
              <a:lnSpc>
                <a:spcPct val="114000"/>
              </a:lnSpc>
              <a:buClr>
                <a:srgbClr val="5E6A71"/>
              </a:buClr>
            </a:pPr>
            <a:r>
              <a:rPr lang="en-US" sz="1000" dirty="0" smtClean="0"/>
              <a:t>3.	Spectrum is flipped with the peaks pointing towards the viewer with the newest acquired spectrum added to the bottom of the stack</a:t>
            </a:r>
          </a:p>
          <a:p>
            <a:pPr marL="174625" indent="-174625" defTabSz="1019175" eaLnBrk="0" hangingPunct="0">
              <a:lnSpc>
                <a:spcPct val="114000"/>
              </a:lnSpc>
              <a:buClr>
                <a:srgbClr val="5E6A71"/>
              </a:buClr>
              <a:buFont typeface="Wingdings" pitchFamily="2" charset="2"/>
              <a:buChar char="§"/>
            </a:pPr>
            <a:endParaRPr lang="en-US" sz="1000" dirty="0" smtClean="0"/>
          </a:p>
          <a:p>
            <a:pPr marL="174625" indent="-174625" defTabSz="1019175" eaLnBrk="0" hangingPunct="0">
              <a:lnSpc>
                <a:spcPct val="114000"/>
              </a:lnSpc>
              <a:buClr>
                <a:srgbClr val="5E6A71"/>
              </a:buClr>
              <a:buFont typeface="Wingdings" pitchFamily="2" charset="2"/>
              <a:buChar char="§"/>
            </a:pPr>
            <a:endParaRPr lang="en-US" sz="1000" dirty="0" smtClean="0"/>
          </a:p>
          <a:p>
            <a:pPr marL="174625" indent="-174625" defTabSz="1019175" eaLnBrk="0" hangingPunct="0">
              <a:lnSpc>
                <a:spcPct val="114000"/>
              </a:lnSpc>
              <a:buClr>
                <a:srgbClr val="5E6A71"/>
              </a:buClr>
              <a:buFont typeface="Wingdings" pitchFamily="2" charset="2"/>
              <a:buChar char="§"/>
            </a:pPr>
            <a:endParaRPr lang="en-US" sz="1000" dirty="0" smtClean="0"/>
          </a:p>
          <a:p>
            <a:pPr marL="174625" indent="-174625" defTabSz="1019175" eaLnBrk="0" hangingPunct="0">
              <a:lnSpc>
                <a:spcPct val="114000"/>
              </a:lnSpc>
              <a:buClr>
                <a:srgbClr val="5E6A71"/>
              </a:buClr>
              <a:buFont typeface="Wingdings" pitchFamily="2" charset="2"/>
              <a:buChar char="§"/>
            </a:pPr>
            <a:endParaRPr lang="en-US" sz="1000" dirty="0" smtClean="0"/>
          </a:p>
          <a:p>
            <a:pPr marL="174625" indent="-174625" defTabSz="1019175" eaLnBrk="0" hangingPunct="0">
              <a:lnSpc>
                <a:spcPct val="114000"/>
              </a:lnSpc>
              <a:buClr>
                <a:srgbClr val="5E6A71"/>
              </a:buClr>
              <a:buFont typeface="Wingdings" pitchFamily="2" charset="2"/>
              <a:buChar char="§"/>
            </a:pPr>
            <a:endParaRPr lang="en-US" sz="1000" dirty="0" smtClean="0"/>
          </a:p>
        </p:txBody>
      </p:sp>
      <p:cxnSp>
        <p:nvCxnSpPr>
          <p:cNvPr id="55" name="Straight Arrow Connector 54"/>
          <p:cNvCxnSpPr/>
          <p:nvPr/>
        </p:nvCxnSpPr>
        <p:spPr>
          <a:xfrm rot="5400000" flipH="1" flipV="1">
            <a:off x="4800600" y="4114006"/>
            <a:ext cx="304800" cy="1588"/>
          </a:xfrm>
          <a:prstGeom prst="straightConnector1">
            <a:avLst/>
          </a:prstGeom>
          <a:ln w="15875">
            <a:solidFill>
              <a:srgbClr val="FF0000"/>
            </a:solidFill>
            <a:tailEnd type="arrow"/>
          </a:ln>
        </p:spPr>
        <p:style>
          <a:lnRef idx="2">
            <a:schemeClr val="accent6"/>
          </a:lnRef>
          <a:fillRef idx="0">
            <a:schemeClr val="accent6"/>
          </a:fillRef>
          <a:effectRef idx="1">
            <a:schemeClr val="accent6"/>
          </a:effectRef>
          <a:fontRef idx="minor">
            <a:schemeClr val="tx1"/>
          </a:fontRef>
        </p:style>
      </p:cxnSp>
      <p:sp>
        <p:nvSpPr>
          <p:cNvPr id="56" name="TextBox 55"/>
          <p:cNvSpPr txBox="1"/>
          <p:nvPr/>
        </p:nvSpPr>
        <p:spPr>
          <a:xfrm>
            <a:off x="4564380" y="3649980"/>
            <a:ext cx="762000" cy="338554"/>
          </a:xfrm>
          <a:prstGeom prst="rect">
            <a:avLst/>
          </a:prstGeom>
          <a:noFill/>
        </p:spPr>
        <p:txBody>
          <a:bodyPr wrap="square" rtlCol="0">
            <a:spAutoFit/>
          </a:bodyPr>
          <a:lstStyle/>
          <a:p>
            <a:pPr algn="ctr"/>
            <a:r>
              <a:rPr lang="en-US" sz="800" dirty="0" smtClean="0">
                <a:solidFill>
                  <a:srgbClr val="FF0000"/>
                </a:solidFill>
              </a:rPr>
              <a:t>Oldest</a:t>
            </a:r>
            <a:br>
              <a:rPr lang="en-US" sz="800" dirty="0" smtClean="0">
                <a:solidFill>
                  <a:srgbClr val="FF0000"/>
                </a:solidFill>
              </a:rPr>
            </a:br>
            <a:r>
              <a:rPr lang="en-US" sz="800" dirty="0" smtClean="0">
                <a:solidFill>
                  <a:srgbClr val="FF0000"/>
                </a:solidFill>
              </a:rPr>
              <a:t>Slice</a:t>
            </a:r>
            <a:endParaRPr lang="en-US" sz="800" dirty="0">
              <a:solidFill>
                <a:srgbClr val="FF0000"/>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3776" y="552856"/>
            <a:ext cx="3413759" cy="2560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1609" y="3667328"/>
            <a:ext cx="3395926" cy="2546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44" descr="spectrum.png"/>
          <p:cNvPicPr>
            <a:picLocks noChangeAspect="1"/>
          </p:cNvPicPr>
          <p:nvPr/>
        </p:nvPicPr>
        <p:blipFill>
          <a:blip r:embed="rId5" cstate="print"/>
          <a:stretch>
            <a:fillRect/>
          </a:stretch>
        </p:blipFill>
        <p:spPr>
          <a:xfrm>
            <a:off x="533400" y="1078152"/>
            <a:ext cx="3340418" cy="1080135"/>
          </a:xfrm>
          <a:prstGeom prst="rect">
            <a:avLst/>
          </a:prstGeom>
        </p:spPr>
      </p:pic>
      <p:pic>
        <p:nvPicPr>
          <p:cNvPr id="46" name="Picture 45" descr="spectrum-done.png"/>
          <p:cNvPicPr>
            <a:picLocks noChangeAspect="1"/>
          </p:cNvPicPr>
          <p:nvPr/>
        </p:nvPicPr>
        <p:blipFill>
          <a:blip r:embed="rId6" cstate="print"/>
          <a:stretch>
            <a:fillRect/>
          </a:stretch>
        </p:blipFill>
        <p:spPr>
          <a:xfrm>
            <a:off x="549116" y="2952344"/>
            <a:ext cx="3337084" cy="1080135"/>
          </a:xfrm>
          <a:prstGeom prst="rect">
            <a:avLst/>
          </a:prstGeom>
        </p:spPr>
      </p:pic>
      <p:pic>
        <p:nvPicPr>
          <p:cNvPr id="48" name="Picture 47" descr="spectrum-done-tilted.png"/>
          <p:cNvPicPr>
            <a:picLocks noChangeAspect="1"/>
          </p:cNvPicPr>
          <p:nvPr/>
        </p:nvPicPr>
        <p:blipFill>
          <a:blip r:embed="rId7" cstate="print">
            <a:clrChange>
              <a:clrFrom>
                <a:srgbClr val="FFFFFF"/>
              </a:clrFrom>
              <a:clrTo>
                <a:srgbClr val="FFFFFF">
                  <a:alpha val="0"/>
                </a:srgbClr>
              </a:clrTo>
            </a:clrChange>
          </a:blip>
          <a:stretch>
            <a:fillRect/>
          </a:stretch>
        </p:blipFill>
        <p:spPr>
          <a:xfrm>
            <a:off x="266700" y="4572000"/>
            <a:ext cx="4000500" cy="1080135"/>
          </a:xfrm>
          <a:prstGeom prst="rect">
            <a:avLst/>
          </a:prstGeom>
        </p:spPr>
      </p:pic>
      <p:sp>
        <p:nvSpPr>
          <p:cNvPr id="17" name="TextBox 16"/>
          <p:cNvSpPr txBox="1"/>
          <p:nvPr/>
        </p:nvSpPr>
        <p:spPr>
          <a:xfrm>
            <a:off x="4284197" y="6581001"/>
            <a:ext cx="587020" cy="276999"/>
          </a:xfrm>
          <a:prstGeom prst="rect">
            <a:avLst/>
          </a:prstGeom>
          <a:noFill/>
        </p:spPr>
        <p:txBody>
          <a:bodyPr wrap="none" rtlCol="0">
            <a:spAutoFit/>
          </a:bodyPr>
          <a:lstStyle/>
          <a:p>
            <a:r>
              <a:rPr lang="en-US" sz="1200" dirty="0" smtClean="0"/>
              <a:t>- 10 - </a:t>
            </a:r>
            <a:endParaRPr lang="en-US" sz="1200" dirty="0"/>
          </a:p>
        </p:txBody>
      </p:sp>
    </p:spTree>
    <p:extLst>
      <p:ext uri="{BB962C8B-B14F-4D97-AF65-F5344CB8AC3E}">
        <p14:creationId xmlns:p14="http://schemas.microsoft.com/office/powerpoint/2010/main" val="30451297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7812" y="2200400"/>
            <a:ext cx="2660523" cy="746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8" descr="tek00022.png"/>
          <p:cNvPicPr>
            <a:picLocks noChangeAspect="1"/>
          </p:cNvPicPr>
          <p:nvPr/>
        </p:nvPicPr>
        <p:blipFill>
          <a:blip r:embed="rId4" cstate="print"/>
          <a:stretch>
            <a:fillRect/>
          </a:stretch>
        </p:blipFill>
        <p:spPr>
          <a:xfrm>
            <a:off x="3091131" y="3428943"/>
            <a:ext cx="2639086" cy="1979315"/>
          </a:xfrm>
          <a:prstGeom prst="rect">
            <a:avLst/>
          </a:prstGeom>
        </p:spPr>
      </p:pic>
      <p:sp>
        <p:nvSpPr>
          <p:cNvPr id="36" name="Rectangle 13"/>
          <p:cNvSpPr>
            <a:spLocks noChangeArrowheads="1"/>
          </p:cNvSpPr>
          <p:nvPr/>
        </p:nvSpPr>
        <p:spPr bwMode="auto">
          <a:xfrm>
            <a:off x="281050" y="1671530"/>
            <a:ext cx="8558150" cy="257914"/>
          </a:xfrm>
          <a:prstGeom prst="rect">
            <a:avLst/>
          </a:prstGeom>
          <a:solidFill>
            <a:srgbClr val="A4B3C9">
              <a:alpha val="25000"/>
            </a:srgbClr>
          </a:solidFill>
          <a:ln w="9525">
            <a:solidFill>
              <a:schemeClr val="bg1"/>
            </a:solidFill>
            <a:miter lim="800000"/>
            <a:headEnd/>
            <a:tailEnd/>
          </a:ln>
          <a:effectLst/>
        </p:spPr>
        <p:txBody>
          <a:bodyPr wrap="none" anchor="ctr"/>
          <a:lstStyle/>
          <a:p>
            <a:endParaRPr lang="en-US"/>
          </a:p>
        </p:txBody>
      </p:sp>
      <p:sp>
        <p:nvSpPr>
          <p:cNvPr id="50" name="Text Box 41"/>
          <p:cNvSpPr txBox="1">
            <a:spLocks noChangeArrowheads="1"/>
          </p:cNvSpPr>
          <p:nvPr/>
        </p:nvSpPr>
        <p:spPr bwMode="auto">
          <a:xfrm>
            <a:off x="76200" y="107950"/>
            <a:ext cx="5766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a:solidFill>
                  <a:srgbClr val="21076A"/>
                </a:solidFill>
                <a:latin typeface="HelveticaNeue LT 55 Roman"/>
              </a:rPr>
              <a:t> </a:t>
            </a:r>
            <a:r>
              <a:rPr lang="en-US" sz="2400" dirty="0" smtClean="0">
                <a:solidFill>
                  <a:srgbClr val="21076A"/>
                </a:solidFill>
                <a:latin typeface="HelveticaNeue LT 55 Roman"/>
              </a:rPr>
              <a:t>MDO4000B </a:t>
            </a:r>
            <a:r>
              <a:rPr lang="en-US" sz="2400" dirty="0">
                <a:solidFill>
                  <a:srgbClr val="21076A"/>
                </a:solidFill>
                <a:latin typeface="HelveticaNeue LT 55 Roman"/>
              </a:rPr>
              <a:t>Mixed </a:t>
            </a:r>
            <a:r>
              <a:rPr lang="en-US" sz="2400" dirty="0" smtClean="0">
                <a:solidFill>
                  <a:srgbClr val="21076A"/>
                </a:solidFill>
                <a:latin typeface="HelveticaNeue LT 55 Roman"/>
              </a:rPr>
              <a:t>Domain </a:t>
            </a:r>
            <a:r>
              <a:rPr lang="en-US" sz="2400" dirty="0">
                <a:solidFill>
                  <a:srgbClr val="21076A"/>
                </a:solidFill>
                <a:latin typeface="HelveticaNeue LT 55 Roman"/>
              </a:rPr>
              <a:t>Oscilloscope</a:t>
            </a:r>
          </a:p>
        </p:txBody>
      </p:sp>
      <p:sp>
        <p:nvSpPr>
          <p:cNvPr id="51" name="Text Box 42"/>
          <p:cNvSpPr txBox="1">
            <a:spLocks noChangeArrowheads="1"/>
          </p:cNvSpPr>
          <p:nvPr/>
        </p:nvSpPr>
        <p:spPr bwMode="auto">
          <a:xfrm>
            <a:off x="152400" y="488950"/>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a:solidFill>
                  <a:srgbClr val="5E6A71"/>
                </a:solidFill>
                <a:latin typeface="HelveticaNeue LT 55 Roman"/>
              </a:rPr>
              <a:t>Viewing Complete System Activity</a:t>
            </a:r>
          </a:p>
        </p:txBody>
      </p:sp>
      <p:sp>
        <p:nvSpPr>
          <p:cNvPr id="13" name="Rectangle 18"/>
          <p:cNvSpPr>
            <a:spLocks noChangeArrowheads="1"/>
          </p:cNvSpPr>
          <p:nvPr/>
        </p:nvSpPr>
        <p:spPr bwMode="auto">
          <a:xfrm>
            <a:off x="271730" y="914400"/>
            <a:ext cx="8567470" cy="744618"/>
          </a:xfrm>
          <a:prstGeom prst="rect">
            <a:avLst/>
          </a:prstGeom>
          <a:solidFill>
            <a:srgbClr val="C2D2EA"/>
          </a:solidFill>
          <a:ln w="9525">
            <a:solidFill>
              <a:schemeClr val="bg1"/>
            </a:solidFill>
            <a:miter lim="800000"/>
            <a:headEnd/>
            <a:tailEnd/>
          </a:ln>
        </p:spPr>
        <p:txBody>
          <a:bodyPr wrap="none" anchor="ctr"/>
          <a:lstStyle/>
          <a:p>
            <a:endParaRPr lang="en-US" dirty="0"/>
          </a:p>
        </p:txBody>
      </p:sp>
      <p:sp>
        <p:nvSpPr>
          <p:cNvPr id="14" name="Text Box 20"/>
          <p:cNvSpPr txBox="1">
            <a:spLocks noChangeArrowheads="1"/>
          </p:cNvSpPr>
          <p:nvPr/>
        </p:nvSpPr>
        <p:spPr bwMode="auto">
          <a:xfrm>
            <a:off x="381000" y="914400"/>
            <a:ext cx="85344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nSpc>
                <a:spcPct val="120000"/>
              </a:lnSpc>
              <a:buFont typeface="Webdings" pitchFamily="18" charset="2"/>
              <a:buNone/>
            </a:pPr>
            <a:r>
              <a:rPr lang="en-US" sz="1200" dirty="0" smtClean="0"/>
              <a:t>Debugging modern wireless-enabled designs often requires investigation of more than just the RF signal.  Understanding timing relationships between the RF and other analog, digital, or bus signals in the device under test is critical but incredibly difficult with multiple stand alone pieces of test equipment that weren’t designed for the task.. </a:t>
            </a:r>
            <a:endParaRPr lang="en-US" sz="1200" dirty="0"/>
          </a:p>
        </p:txBody>
      </p:sp>
      <p:sp>
        <p:nvSpPr>
          <p:cNvPr id="15" name="Text Box 3"/>
          <p:cNvSpPr txBox="1">
            <a:spLocks noChangeArrowheads="1"/>
          </p:cNvSpPr>
          <p:nvPr/>
        </p:nvSpPr>
        <p:spPr bwMode="auto">
          <a:xfrm>
            <a:off x="278922" y="2703576"/>
            <a:ext cx="2769077" cy="266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174625"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nSpc>
                <a:spcPct val="40000"/>
              </a:lnSpc>
            </a:pPr>
            <a:endParaRPr lang="en-US" sz="1100" b="1" dirty="0">
              <a:solidFill>
                <a:srgbClr val="21076A"/>
              </a:solidFill>
              <a:latin typeface="Verdana" pitchFamily="34" charset="0"/>
            </a:endParaRPr>
          </a:p>
          <a:p>
            <a:pPr>
              <a:lnSpc>
                <a:spcPct val="114000"/>
              </a:lnSpc>
              <a:buClr>
                <a:srgbClr val="5E6A71"/>
              </a:buClr>
              <a:buFont typeface="Wingdings" pitchFamily="2" charset="2"/>
              <a:buChar char="§"/>
            </a:pPr>
            <a:r>
              <a:rPr lang="en-US" sz="1100" dirty="0" smtClean="0"/>
              <a:t>Verify that the oscilloscope and test board are setup as previously directed.</a:t>
            </a:r>
          </a:p>
          <a:p>
            <a:pPr>
              <a:lnSpc>
                <a:spcPct val="114000"/>
              </a:lnSpc>
              <a:buClr>
                <a:srgbClr val="5E6A71"/>
              </a:buClr>
              <a:buFont typeface="Wingdings" pitchFamily="2" charset="2"/>
              <a:buChar char="§"/>
            </a:pPr>
            <a:r>
              <a:rPr lang="en-US" sz="1100" dirty="0"/>
              <a:t>Push the </a:t>
            </a:r>
            <a:r>
              <a:rPr lang="en-US" sz="1100" b="1" dirty="0"/>
              <a:t>Mode</a:t>
            </a:r>
            <a:r>
              <a:rPr lang="en-US" sz="1100" dirty="0"/>
              <a:t> button on the test board until the </a:t>
            </a:r>
            <a:r>
              <a:rPr lang="en-US" sz="1100" u="sng" dirty="0" smtClean="0"/>
              <a:t>VCO/PLL-1 Turn On</a:t>
            </a:r>
            <a:r>
              <a:rPr lang="en-US" sz="1100" dirty="0" smtClean="0"/>
              <a:t> </a:t>
            </a:r>
            <a:r>
              <a:rPr lang="en-US" sz="1100" dirty="0"/>
              <a:t>LED is lit.</a:t>
            </a:r>
          </a:p>
          <a:p>
            <a:pPr>
              <a:lnSpc>
                <a:spcPct val="114000"/>
              </a:lnSpc>
              <a:buClr>
                <a:srgbClr val="5E6A71"/>
              </a:buClr>
              <a:buFont typeface="Wingdings" pitchFamily="2" charset="2"/>
              <a:buChar char="§"/>
            </a:pPr>
            <a:r>
              <a:rPr lang="en-US" sz="1100" dirty="0"/>
              <a:t>Press the </a:t>
            </a:r>
            <a:r>
              <a:rPr lang="en-US" sz="1100" b="1" dirty="0"/>
              <a:t>Default Setup</a:t>
            </a:r>
            <a:r>
              <a:rPr lang="en-US" sz="1100" dirty="0"/>
              <a:t> front-panel button.</a:t>
            </a:r>
          </a:p>
          <a:p>
            <a:pPr>
              <a:lnSpc>
                <a:spcPct val="114000"/>
              </a:lnSpc>
              <a:buClr>
                <a:srgbClr val="5E6A71"/>
              </a:buClr>
              <a:buFont typeface="Wingdings" pitchFamily="2" charset="2"/>
              <a:buChar char="§"/>
            </a:pPr>
            <a:r>
              <a:rPr lang="en-US" sz="1100" dirty="0"/>
              <a:t>Press the </a:t>
            </a:r>
            <a:r>
              <a:rPr lang="en-US" sz="1100" b="1" dirty="0"/>
              <a:t>Utility</a:t>
            </a:r>
            <a:r>
              <a:rPr lang="en-US" sz="1100" dirty="0"/>
              <a:t> front panel-button.</a:t>
            </a:r>
          </a:p>
          <a:p>
            <a:pPr>
              <a:lnSpc>
                <a:spcPct val="114000"/>
              </a:lnSpc>
              <a:buClr>
                <a:srgbClr val="5E6A71"/>
              </a:buClr>
              <a:buFont typeface="Wingdings" pitchFamily="2" charset="2"/>
              <a:buChar char="§"/>
            </a:pPr>
            <a:r>
              <a:rPr lang="en-US" sz="1100" dirty="0"/>
              <a:t>Press </a:t>
            </a:r>
            <a:r>
              <a:rPr lang="en-US" sz="1100" b="1" dirty="0"/>
              <a:t>Utility Page </a:t>
            </a:r>
            <a:r>
              <a:rPr lang="en-US" sz="1100" dirty="0"/>
              <a:t>and select </a:t>
            </a:r>
            <a:r>
              <a:rPr lang="en-US" sz="1100" b="1" dirty="0"/>
              <a:t>Demo </a:t>
            </a:r>
            <a:r>
              <a:rPr lang="en-US" sz="1100" dirty="0"/>
              <a:t>using Multipurpose     .</a:t>
            </a:r>
          </a:p>
          <a:p>
            <a:pPr>
              <a:lnSpc>
                <a:spcPct val="114000"/>
              </a:lnSpc>
              <a:buClr>
                <a:srgbClr val="5E6A71"/>
              </a:buClr>
              <a:buFont typeface="Wingdings" pitchFamily="2" charset="2"/>
              <a:buChar char="§"/>
            </a:pPr>
            <a:r>
              <a:rPr lang="en-US" sz="1100" dirty="0"/>
              <a:t>Press </a:t>
            </a:r>
            <a:r>
              <a:rPr lang="en-US" sz="1100" b="1" dirty="0" smtClean="0"/>
              <a:t>VCO/PLL Turn On </a:t>
            </a:r>
            <a:r>
              <a:rPr lang="en-US" sz="1100" dirty="0" smtClean="0"/>
              <a:t>button.</a:t>
            </a:r>
            <a:endParaRPr lang="en-US" sz="1100" dirty="0"/>
          </a:p>
          <a:p>
            <a:pPr>
              <a:lnSpc>
                <a:spcPct val="114000"/>
              </a:lnSpc>
              <a:buClr>
                <a:srgbClr val="5E6A71"/>
              </a:buClr>
              <a:buFont typeface="Wingdings" pitchFamily="2" charset="2"/>
              <a:buChar char="§"/>
            </a:pPr>
            <a:r>
              <a:rPr lang="en-US" sz="1100" dirty="0"/>
              <a:t>Press </a:t>
            </a:r>
            <a:r>
              <a:rPr lang="en-US" sz="1100" b="1" dirty="0"/>
              <a:t>Recall Demo Setup</a:t>
            </a:r>
            <a:r>
              <a:rPr lang="en-US" sz="1100" dirty="0"/>
              <a:t>. </a:t>
            </a:r>
          </a:p>
          <a:p>
            <a:pPr>
              <a:lnSpc>
                <a:spcPct val="114000"/>
              </a:lnSpc>
              <a:buClr>
                <a:srgbClr val="5E6A71"/>
              </a:buClr>
              <a:buFont typeface="Wingdings" pitchFamily="2" charset="2"/>
              <a:buChar char="§"/>
            </a:pPr>
            <a:r>
              <a:rPr lang="en-US" sz="1100" dirty="0"/>
              <a:t>Press </a:t>
            </a:r>
            <a:r>
              <a:rPr lang="en-US" sz="1100" b="1" dirty="0"/>
              <a:t>Menu Off </a:t>
            </a:r>
            <a:r>
              <a:rPr lang="en-US" sz="1100" dirty="0"/>
              <a:t>front-panel button.</a:t>
            </a:r>
          </a:p>
        </p:txBody>
      </p:sp>
      <p:sp>
        <p:nvSpPr>
          <p:cNvPr id="16" name="Text Box 8"/>
          <p:cNvSpPr txBox="1">
            <a:spLocks noChangeArrowheads="1"/>
          </p:cNvSpPr>
          <p:nvPr/>
        </p:nvSpPr>
        <p:spPr bwMode="auto">
          <a:xfrm>
            <a:off x="273050" y="1981200"/>
            <a:ext cx="5651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5400" b="1" dirty="0">
                <a:solidFill>
                  <a:srgbClr val="5482AB"/>
                </a:solidFill>
              </a:rPr>
              <a:t>1</a:t>
            </a:r>
          </a:p>
        </p:txBody>
      </p:sp>
      <p:sp>
        <p:nvSpPr>
          <p:cNvPr id="18" name="Text Box 10"/>
          <p:cNvSpPr txBox="1">
            <a:spLocks noChangeArrowheads="1"/>
          </p:cNvSpPr>
          <p:nvPr/>
        </p:nvSpPr>
        <p:spPr bwMode="auto">
          <a:xfrm>
            <a:off x="6052870" y="2016712"/>
            <a:ext cx="5693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5400" b="1" dirty="0">
                <a:solidFill>
                  <a:srgbClr val="5482AB"/>
                </a:solidFill>
              </a:rPr>
              <a:t>2</a:t>
            </a:r>
          </a:p>
        </p:txBody>
      </p:sp>
      <p:sp>
        <p:nvSpPr>
          <p:cNvPr id="19" name="Rectangle 11"/>
          <p:cNvSpPr>
            <a:spLocks noChangeArrowheads="1"/>
          </p:cNvSpPr>
          <p:nvPr/>
        </p:nvSpPr>
        <p:spPr bwMode="auto">
          <a:xfrm>
            <a:off x="6573690" y="2252246"/>
            <a:ext cx="22655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smtClean="0">
                <a:solidFill>
                  <a:srgbClr val="21076A"/>
                </a:solidFill>
              </a:rPr>
              <a:t>Exploring</a:t>
            </a:r>
            <a:endParaRPr lang="en-US" sz="1600" dirty="0">
              <a:solidFill>
                <a:srgbClr val="21076A"/>
              </a:solidFill>
            </a:endParaRPr>
          </a:p>
        </p:txBody>
      </p:sp>
      <p:sp>
        <p:nvSpPr>
          <p:cNvPr id="20" name="Rectangle 21"/>
          <p:cNvSpPr>
            <a:spLocks noChangeArrowheads="1"/>
          </p:cNvSpPr>
          <p:nvPr/>
        </p:nvSpPr>
        <p:spPr bwMode="auto">
          <a:xfrm>
            <a:off x="278922" y="2021887"/>
            <a:ext cx="2743200" cy="3388313"/>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22" name="Rectangle 23"/>
          <p:cNvSpPr>
            <a:spLocks noChangeArrowheads="1"/>
          </p:cNvSpPr>
          <p:nvPr/>
        </p:nvSpPr>
        <p:spPr bwMode="auto">
          <a:xfrm>
            <a:off x="5791200" y="2030766"/>
            <a:ext cx="3048000" cy="3379434"/>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24" name="Text Box 25"/>
          <p:cNvSpPr txBox="1">
            <a:spLocks noChangeArrowheads="1"/>
          </p:cNvSpPr>
          <p:nvPr/>
        </p:nvSpPr>
        <p:spPr bwMode="auto">
          <a:xfrm>
            <a:off x="5791200" y="2743200"/>
            <a:ext cx="3048000" cy="273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174625"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nSpc>
                <a:spcPct val="120000"/>
              </a:lnSpc>
              <a:buClr>
                <a:srgbClr val="5E6A71"/>
              </a:buClr>
              <a:buFont typeface="Wingdings" pitchFamily="2" charset="2"/>
              <a:buChar char="§"/>
            </a:pPr>
            <a:r>
              <a:rPr lang="en-US" sz="1100" dirty="0"/>
              <a:t>Press </a:t>
            </a:r>
            <a:r>
              <a:rPr lang="en-US" sz="1100" dirty="0" smtClean="0"/>
              <a:t>the </a:t>
            </a:r>
            <a:r>
              <a:rPr lang="en-US" sz="1100" b="1" dirty="0" smtClean="0"/>
              <a:t>Single</a:t>
            </a:r>
            <a:r>
              <a:rPr lang="en-US" sz="1100" dirty="0" smtClean="0"/>
              <a:t> front-panel button </a:t>
            </a:r>
            <a:r>
              <a:rPr lang="en-US" sz="1100" dirty="0"/>
              <a:t>to </a:t>
            </a:r>
            <a:r>
              <a:rPr lang="en-US" sz="1100" dirty="0" smtClean="0"/>
              <a:t>arm the scope for an acquisition.</a:t>
            </a:r>
            <a:endParaRPr lang="en-US" sz="1100" dirty="0"/>
          </a:p>
          <a:p>
            <a:pPr>
              <a:lnSpc>
                <a:spcPct val="120000"/>
              </a:lnSpc>
              <a:buClr>
                <a:srgbClr val="5E6A71"/>
              </a:buClr>
              <a:buFont typeface="Wingdings" pitchFamily="2" charset="2"/>
              <a:buChar char="§"/>
            </a:pPr>
            <a:r>
              <a:rPr lang="en-US" sz="1100" dirty="0"/>
              <a:t>Press the </a:t>
            </a:r>
            <a:r>
              <a:rPr lang="en-US" sz="1100" b="1" dirty="0"/>
              <a:t>VCO-1 Enabled</a:t>
            </a:r>
            <a:r>
              <a:rPr lang="en-US" sz="1100" dirty="0"/>
              <a:t> button </a:t>
            </a:r>
            <a:r>
              <a:rPr lang="en-US" sz="1100" dirty="0" smtClean="0"/>
              <a:t>on </a:t>
            </a:r>
            <a:r>
              <a:rPr lang="en-US" sz="1100" dirty="0"/>
              <a:t>the demo </a:t>
            </a:r>
            <a:r>
              <a:rPr lang="en-US" sz="1100" dirty="0" smtClean="0"/>
              <a:t>board.  The LED </a:t>
            </a:r>
            <a:r>
              <a:rPr lang="en-US" sz="1100" dirty="0"/>
              <a:t>next to </a:t>
            </a:r>
            <a:r>
              <a:rPr lang="en-US" sz="1100" dirty="0" smtClean="0"/>
              <a:t>the button </a:t>
            </a:r>
            <a:r>
              <a:rPr lang="en-US" sz="1100" dirty="0"/>
              <a:t>should turn </a:t>
            </a:r>
            <a:r>
              <a:rPr lang="en-US" sz="1100" dirty="0" smtClean="0"/>
              <a:t>off.</a:t>
            </a:r>
            <a:endParaRPr lang="en-US" sz="1100" dirty="0"/>
          </a:p>
          <a:p>
            <a:pPr>
              <a:lnSpc>
                <a:spcPct val="120000"/>
              </a:lnSpc>
              <a:buClr>
                <a:srgbClr val="5E6A71"/>
              </a:buClr>
              <a:buFont typeface="Wingdings" pitchFamily="2" charset="2"/>
              <a:buChar char="§"/>
            </a:pPr>
            <a:r>
              <a:rPr lang="en-US" sz="1100" dirty="0"/>
              <a:t>Press the </a:t>
            </a:r>
            <a:r>
              <a:rPr lang="en-US" sz="1100" b="1" dirty="0"/>
              <a:t>VCO-1 </a:t>
            </a:r>
            <a:r>
              <a:rPr lang="en-US" sz="1100" b="1" dirty="0" smtClean="0"/>
              <a:t>Enabled</a:t>
            </a:r>
            <a:r>
              <a:rPr lang="en-US" sz="1100" dirty="0" smtClean="0"/>
              <a:t> </a:t>
            </a:r>
            <a:r>
              <a:rPr lang="en-US" sz="1100" dirty="0"/>
              <a:t>button </a:t>
            </a:r>
            <a:r>
              <a:rPr lang="en-US" sz="1100" dirty="0" smtClean="0"/>
              <a:t>again.  The LED next to the button should light and the scope should acquire data.</a:t>
            </a:r>
            <a:endParaRPr lang="en-US" sz="1100" dirty="0"/>
          </a:p>
          <a:p>
            <a:pPr>
              <a:lnSpc>
                <a:spcPct val="120000"/>
              </a:lnSpc>
              <a:buClr>
                <a:srgbClr val="5E6A71"/>
              </a:buClr>
              <a:buFont typeface="Wingdings" pitchFamily="2" charset="2"/>
              <a:buChar char="§"/>
            </a:pPr>
            <a:r>
              <a:rPr lang="en-US" sz="1100" dirty="0"/>
              <a:t>Use </a:t>
            </a:r>
            <a:r>
              <a:rPr lang="en-US" sz="1100" dirty="0" smtClean="0"/>
              <a:t>the front-panel Wave </a:t>
            </a:r>
            <a:r>
              <a:rPr lang="en-US" sz="1100" dirty="0"/>
              <a:t>Inspector </a:t>
            </a:r>
            <a:r>
              <a:rPr lang="en-US" sz="1100" b="1" dirty="0"/>
              <a:t>Pan</a:t>
            </a:r>
            <a:r>
              <a:rPr lang="en-US" sz="1100" dirty="0"/>
              <a:t> </a:t>
            </a:r>
            <a:r>
              <a:rPr lang="en-US" sz="1100" dirty="0" smtClean="0"/>
              <a:t>knob </a:t>
            </a:r>
            <a:r>
              <a:rPr lang="en-US" sz="1100" dirty="0"/>
              <a:t>(outer ring) to move the Spectrum Time indicator (orange bar) through the acquisition to see </a:t>
            </a:r>
            <a:r>
              <a:rPr lang="en-US" sz="1100" dirty="0" smtClean="0"/>
              <a:t>how the </a:t>
            </a:r>
            <a:r>
              <a:rPr lang="en-US" sz="1100" dirty="0"/>
              <a:t>spectrum changes during the VCO/PLL turn </a:t>
            </a:r>
            <a:r>
              <a:rPr lang="en-US" sz="1100" dirty="0" smtClean="0"/>
              <a:t>on.</a:t>
            </a:r>
            <a:endParaRPr lang="en-US" sz="1100" dirty="0"/>
          </a:p>
        </p:txBody>
      </p:sp>
      <p:sp>
        <p:nvSpPr>
          <p:cNvPr id="28" name="Rectangle 3"/>
          <p:cNvSpPr>
            <a:spLocks noChangeArrowheads="1"/>
          </p:cNvSpPr>
          <p:nvPr/>
        </p:nvSpPr>
        <p:spPr bwMode="auto">
          <a:xfrm>
            <a:off x="287548" y="5472106"/>
            <a:ext cx="8551652" cy="346075"/>
          </a:xfrm>
          <a:prstGeom prst="rect">
            <a:avLst/>
          </a:prstGeom>
          <a:solidFill>
            <a:srgbClr val="21076A"/>
          </a:solidFill>
          <a:ln w="9525">
            <a:solidFill>
              <a:schemeClr val="bg1"/>
            </a:solidFill>
            <a:miter lim="800000"/>
            <a:headEnd/>
            <a:tailEnd/>
          </a:ln>
        </p:spPr>
        <p:txBody>
          <a:bodyPr wrap="none" anchor="ctr"/>
          <a:lstStyle/>
          <a:p>
            <a:endParaRPr lang="en-US" dirty="0"/>
          </a:p>
        </p:txBody>
      </p:sp>
      <p:sp>
        <p:nvSpPr>
          <p:cNvPr id="29" name="Text Box 17"/>
          <p:cNvSpPr txBox="1">
            <a:spLocks noChangeArrowheads="1"/>
          </p:cNvSpPr>
          <p:nvPr/>
        </p:nvSpPr>
        <p:spPr bwMode="auto">
          <a:xfrm>
            <a:off x="0" y="5410200"/>
            <a:ext cx="853135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gn="ctr">
              <a:buFont typeface="Webdings" pitchFamily="18" charset="2"/>
              <a:buNone/>
            </a:pPr>
            <a:r>
              <a:rPr lang="en-US" dirty="0">
                <a:solidFill>
                  <a:schemeClr val="bg1"/>
                </a:solidFill>
                <a:latin typeface="HelveticaNeue LT 55 Roman"/>
              </a:rPr>
              <a:t>Summary</a:t>
            </a:r>
          </a:p>
        </p:txBody>
      </p:sp>
      <p:sp>
        <p:nvSpPr>
          <p:cNvPr id="30" name="Rectangle 19"/>
          <p:cNvSpPr>
            <a:spLocks noChangeArrowheads="1"/>
          </p:cNvSpPr>
          <p:nvPr/>
        </p:nvSpPr>
        <p:spPr bwMode="auto">
          <a:xfrm>
            <a:off x="287548" y="5840088"/>
            <a:ext cx="8551652" cy="720725"/>
          </a:xfrm>
          <a:prstGeom prst="rect">
            <a:avLst/>
          </a:prstGeom>
          <a:solidFill>
            <a:srgbClr val="E1E9F5"/>
          </a:solidFill>
          <a:ln w="9525">
            <a:solidFill>
              <a:schemeClr val="bg1"/>
            </a:solidFill>
            <a:miter lim="800000"/>
            <a:headEnd/>
            <a:tailEnd/>
          </a:ln>
        </p:spPr>
        <p:txBody>
          <a:bodyPr wrap="none" anchor="ctr"/>
          <a:lstStyle/>
          <a:p>
            <a:endParaRPr lang="en-US" dirty="0"/>
          </a:p>
        </p:txBody>
      </p:sp>
      <p:sp>
        <p:nvSpPr>
          <p:cNvPr id="31" name="Rectangle 38"/>
          <p:cNvSpPr>
            <a:spLocks noChangeArrowheads="1"/>
          </p:cNvSpPr>
          <p:nvPr/>
        </p:nvSpPr>
        <p:spPr bwMode="auto">
          <a:xfrm>
            <a:off x="304800" y="5844958"/>
            <a:ext cx="85344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en-US" sz="1200" dirty="0"/>
              <a:t>With </a:t>
            </a:r>
            <a:r>
              <a:rPr lang="en-US" sz="1200" dirty="0" smtClean="0"/>
              <a:t>a Mixed Domain Oscilloscope, </a:t>
            </a:r>
            <a:r>
              <a:rPr lang="en-US" sz="1200" dirty="0"/>
              <a:t>you can easily </a:t>
            </a:r>
            <a:r>
              <a:rPr lang="en-US" sz="1200" dirty="0" smtClean="0"/>
              <a:t>track down system-level issues by viewing analog, digital and RF signals time-correlated on the same display.  By moving Spectrum Time throughout the waveform record, you can quickly see how your RF signal changes relative to the time-domain signals.</a:t>
            </a:r>
            <a:endParaRPr lang="en-US" sz="1200" dirty="0"/>
          </a:p>
        </p:txBody>
      </p:sp>
      <p:sp>
        <p:nvSpPr>
          <p:cNvPr id="32" name="TextBox 2"/>
          <p:cNvSpPr txBox="1">
            <a:spLocks noChangeArrowheads="1"/>
          </p:cNvSpPr>
          <p:nvPr/>
        </p:nvSpPr>
        <p:spPr bwMode="auto">
          <a:xfrm>
            <a:off x="787878" y="2195164"/>
            <a:ext cx="226012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dirty="0" smtClean="0">
                <a:solidFill>
                  <a:srgbClr val="21076A"/>
                </a:solidFill>
              </a:rPr>
              <a:t>Setting Up</a:t>
            </a:r>
            <a:endParaRPr lang="en-US" sz="1600" dirty="0">
              <a:solidFill>
                <a:srgbClr val="21076A"/>
              </a:solidFill>
            </a:endParaRPr>
          </a:p>
        </p:txBody>
      </p:sp>
      <p:sp>
        <p:nvSpPr>
          <p:cNvPr id="34" name="Text Box 20"/>
          <p:cNvSpPr txBox="1">
            <a:spLocks noChangeArrowheads="1"/>
          </p:cNvSpPr>
          <p:nvPr/>
        </p:nvSpPr>
        <p:spPr bwMode="auto">
          <a:xfrm>
            <a:off x="381000" y="1659018"/>
            <a:ext cx="85344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nSpc>
                <a:spcPct val="120000"/>
              </a:lnSpc>
              <a:buFont typeface="Webdings" pitchFamily="18" charset="2"/>
              <a:buNone/>
            </a:pPr>
            <a:r>
              <a:rPr lang="en-US" sz="1200" u="sng" dirty="0" smtClean="0"/>
              <a:t>Objective</a:t>
            </a:r>
            <a:r>
              <a:rPr lang="en-US" sz="1200" dirty="0" smtClean="0"/>
              <a:t>: Experience the MDO4000B’s unique ability to acquire and display time correlated analog, digital and RF signals.</a:t>
            </a:r>
            <a:endParaRPr lang="en-US" sz="1200" dirty="0"/>
          </a:p>
        </p:txBody>
      </p:sp>
      <p:sp>
        <p:nvSpPr>
          <p:cNvPr id="35" name="TextBox 34"/>
          <p:cNvSpPr txBox="1"/>
          <p:nvPr/>
        </p:nvSpPr>
        <p:spPr>
          <a:xfrm>
            <a:off x="4320970" y="6581001"/>
            <a:ext cx="575607" cy="276999"/>
          </a:xfrm>
          <a:prstGeom prst="rect">
            <a:avLst/>
          </a:prstGeom>
          <a:noFill/>
        </p:spPr>
        <p:txBody>
          <a:bodyPr wrap="none" rtlCol="0">
            <a:spAutoFit/>
          </a:bodyPr>
          <a:lstStyle/>
          <a:p>
            <a:r>
              <a:rPr lang="en-US" sz="1200" dirty="0" smtClean="0"/>
              <a:t>- 11 - </a:t>
            </a:r>
            <a:endParaRPr lang="en-US" sz="1200" dirty="0"/>
          </a:p>
        </p:txBody>
      </p:sp>
      <p:grpSp>
        <p:nvGrpSpPr>
          <p:cNvPr id="46" name="Group 60"/>
          <p:cNvGrpSpPr>
            <a:grpSpLocks/>
          </p:cNvGrpSpPr>
          <p:nvPr/>
        </p:nvGrpSpPr>
        <p:grpSpPr bwMode="auto">
          <a:xfrm>
            <a:off x="5943599" y="393700"/>
            <a:ext cx="2895601" cy="368300"/>
            <a:chOff x="3792" y="248"/>
            <a:chExt cx="1824" cy="241"/>
          </a:xfrm>
        </p:grpSpPr>
        <p:sp>
          <p:nvSpPr>
            <p:cNvPr id="47" name="Rectangle 50"/>
            <p:cNvSpPr>
              <a:spLocks noChangeArrowheads="1"/>
            </p:cNvSpPr>
            <p:nvPr/>
          </p:nvSpPr>
          <p:spPr bwMode="auto">
            <a:xfrm>
              <a:off x="3792" y="248"/>
              <a:ext cx="384" cy="240"/>
            </a:xfrm>
            <a:prstGeom prst="rect">
              <a:avLst/>
            </a:prstGeom>
            <a:solidFill>
              <a:srgbClr val="5E6A71"/>
            </a:solidFill>
            <a:ln w="9525">
              <a:noFill/>
              <a:miter lim="800000"/>
              <a:headEnd/>
              <a:tailEnd/>
            </a:ln>
            <a:effectLst/>
          </p:spPr>
          <p:txBody>
            <a:bodyPr wrap="none" anchor="ctr"/>
            <a:lstStyle/>
            <a:p>
              <a:endParaRPr lang="en-US">
                <a:latin typeface="+mj-lt"/>
              </a:endParaRPr>
            </a:p>
          </p:txBody>
        </p:sp>
        <p:sp>
          <p:nvSpPr>
            <p:cNvPr id="48" name="Rectangle 51"/>
            <p:cNvSpPr>
              <a:spLocks noChangeArrowheads="1"/>
            </p:cNvSpPr>
            <p:nvPr/>
          </p:nvSpPr>
          <p:spPr bwMode="auto">
            <a:xfrm>
              <a:off x="4608" y="248"/>
              <a:ext cx="336" cy="240"/>
            </a:xfrm>
            <a:prstGeom prst="rect">
              <a:avLst/>
            </a:prstGeom>
            <a:solidFill>
              <a:srgbClr val="BABABA"/>
            </a:solidFill>
            <a:ln w="9525">
              <a:noFill/>
              <a:miter lim="800000"/>
              <a:headEnd/>
              <a:tailEnd/>
            </a:ln>
            <a:effectLst/>
          </p:spPr>
          <p:txBody>
            <a:bodyPr wrap="none" anchor="ctr"/>
            <a:lstStyle/>
            <a:p>
              <a:endParaRPr lang="en-US">
                <a:latin typeface="+mj-lt"/>
              </a:endParaRPr>
            </a:p>
          </p:txBody>
        </p:sp>
        <p:sp>
          <p:nvSpPr>
            <p:cNvPr id="49" name="Rectangle 52"/>
            <p:cNvSpPr>
              <a:spLocks noChangeArrowheads="1"/>
            </p:cNvSpPr>
            <p:nvPr/>
          </p:nvSpPr>
          <p:spPr bwMode="auto">
            <a:xfrm>
              <a:off x="4512" y="248"/>
              <a:ext cx="48" cy="240"/>
            </a:xfrm>
            <a:prstGeom prst="rect">
              <a:avLst/>
            </a:prstGeom>
            <a:solidFill>
              <a:srgbClr val="5482AB"/>
            </a:solidFill>
            <a:ln w="9525">
              <a:noFill/>
              <a:miter lim="800000"/>
              <a:headEnd/>
              <a:tailEnd/>
            </a:ln>
            <a:effectLst/>
          </p:spPr>
          <p:txBody>
            <a:bodyPr wrap="none" anchor="ctr"/>
            <a:lstStyle/>
            <a:p>
              <a:endParaRPr lang="en-US">
                <a:latin typeface="+mj-lt"/>
              </a:endParaRPr>
            </a:p>
          </p:txBody>
        </p:sp>
        <p:sp>
          <p:nvSpPr>
            <p:cNvPr id="52" name="Rectangle 53"/>
            <p:cNvSpPr>
              <a:spLocks noChangeArrowheads="1"/>
            </p:cNvSpPr>
            <p:nvPr/>
          </p:nvSpPr>
          <p:spPr bwMode="auto">
            <a:xfrm>
              <a:off x="4944" y="248"/>
              <a:ext cx="528" cy="240"/>
            </a:xfrm>
            <a:prstGeom prst="rect">
              <a:avLst/>
            </a:prstGeom>
            <a:solidFill>
              <a:srgbClr val="DBDFE1"/>
            </a:solidFill>
            <a:ln w="9525">
              <a:noFill/>
              <a:miter lim="800000"/>
              <a:headEnd/>
              <a:tailEnd/>
            </a:ln>
            <a:effectLst/>
          </p:spPr>
          <p:txBody>
            <a:bodyPr wrap="none" anchor="ctr"/>
            <a:lstStyle/>
            <a:p>
              <a:endParaRPr lang="en-US">
                <a:latin typeface="+mj-lt"/>
              </a:endParaRPr>
            </a:p>
          </p:txBody>
        </p:sp>
        <p:sp>
          <p:nvSpPr>
            <p:cNvPr id="53" name="Rectangle 54"/>
            <p:cNvSpPr>
              <a:spLocks noChangeArrowheads="1"/>
            </p:cNvSpPr>
            <p:nvPr/>
          </p:nvSpPr>
          <p:spPr bwMode="auto">
            <a:xfrm>
              <a:off x="5472" y="249"/>
              <a:ext cx="144" cy="240"/>
            </a:xfrm>
            <a:prstGeom prst="rect">
              <a:avLst/>
            </a:prstGeom>
            <a:solidFill>
              <a:srgbClr val="CC0000"/>
            </a:solidFill>
            <a:ln w="9525">
              <a:noFill/>
              <a:miter lim="800000"/>
              <a:headEnd/>
              <a:tailEnd/>
            </a:ln>
            <a:effectLst/>
          </p:spPr>
          <p:txBody>
            <a:bodyPr wrap="none" anchor="ctr"/>
            <a:lstStyle/>
            <a:p>
              <a:endParaRPr lang="en-US">
                <a:latin typeface="+mj-lt"/>
              </a:endParaRPr>
            </a:p>
          </p:txBody>
        </p:sp>
      </p:grpSp>
      <p:sp>
        <p:nvSpPr>
          <p:cNvPr id="41" name="Rectangle 40"/>
          <p:cNvSpPr/>
          <p:nvPr/>
        </p:nvSpPr>
        <p:spPr>
          <a:xfrm>
            <a:off x="3568395" y="2428849"/>
            <a:ext cx="1003605" cy="1338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own Arrow 42"/>
          <p:cNvSpPr/>
          <p:nvPr/>
        </p:nvSpPr>
        <p:spPr>
          <a:xfrm rot="18825794">
            <a:off x="3152102" y="2136341"/>
            <a:ext cx="159789" cy="356508"/>
          </a:xfrm>
          <a:prstGeom prst="down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45" name="Rectangle 44"/>
          <p:cNvSpPr/>
          <p:nvPr/>
        </p:nvSpPr>
        <p:spPr>
          <a:xfrm>
            <a:off x="3657600" y="2472731"/>
            <a:ext cx="127015"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own Arrow 53"/>
          <p:cNvSpPr/>
          <p:nvPr/>
        </p:nvSpPr>
        <p:spPr>
          <a:xfrm rot="7954296">
            <a:off x="5363228" y="2584114"/>
            <a:ext cx="159789" cy="356508"/>
          </a:xfrm>
          <a:prstGeom prst="down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45085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228600" y="1283575"/>
            <a:ext cx="8686800" cy="5276852"/>
          </a:xfrm>
          <a:prstGeom prst="rect">
            <a:avLst/>
          </a:prstGeom>
          <a:solidFill>
            <a:srgbClr val="DBDFE1"/>
          </a:solidFill>
          <a:ln w="9525">
            <a:solidFill>
              <a:schemeClr val="bg1"/>
            </a:solidFill>
            <a:miter lim="800000"/>
            <a:headEnd/>
            <a:tailEnd/>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p>
        </p:txBody>
      </p:sp>
      <p:pic>
        <p:nvPicPr>
          <p:cNvPr id="14" name="Picture 13" descr="tek00021.png"/>
          <p:cNvPicPr>
            <a:picLocks noChangeAspect="1"/>
          </p:cNvPicPr>
          <p:nvPr/>
        </p:nvPicPr>
        <p:blipFill>
          <a:blip r:embed="rId3" cstate="print"/>
          <a:stretch>
            <a:fillRect/>
          </a:stretch>
        </p:blipFill>
        <p:spPr>
          <a:xfrm>
            <a:off x="774192" y="3611880"/>
            <a:ext cx="3413760" cy="2560320"/>
          </a:xfrm>
          <a:prstGeom prst="rect">
            <a:avLst/>
          </a:prstGeom>
        </p:spPr>
      </p:pic>
      <p:sp>
        <p:nvSpPr>
          <p:cNvPr id="15" name="Rectangle 14"/>
          <p:cNvSpPr>
            <a:spLocks noChangeArrowheads="1"/>
          </p:cNvSpPr>
          <p:nvPr/>
        </p:nvSpPr>
        <p:spPr bwMode="auto">
          <a:xfrm>
            <a:off x="4760913" y="1860548"/>
            <a:ext cx="3330575" cy="1268413"/>
          </a:xfrm>
          <a:prstGeom prst="rect">
            <a:avLst/>
          </a:prstGeom>
          <a:noFill/>
          <a:ln w="9525">
            <a:noFill/>
            <a:miter lim="800000"/>
            <a:headEnd/>
            <a:tailEnd/>
          </a:ln>
          <a:effectLst/>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0" hangingPunct="0">
              <a:buFont typeface="Webdings" pitchFamily="18" charset="2"/>
              <a:buNone/>
            </a:pPr>
            <a:endParaRPr lang="en-US" sz="1100" dirty="0"/>
          </a:p>
        </p:txBody>
      </p:sp>
      <p:grpSp>
        <p:nvGrpSpPr>
          <p:cNvPr id="3" name="Group 15"/>
          <p:cNvGrpSpPr/>
          <p:nvPr/>
        </p:nvGrpSpPr>
        <p:grpSpPr>
          <a:xfrm>
            <a:off x="457200" y="3236976"/>
            <a:ext cx="4190999" cy="338554"/>
            <a:chOff x="238125" y="2633246"/>
            <a:chExt cx="4190999" cy="338554"/>
          </a:xfrm>
        </p:grpSpPr>
        <p:sp>
          <p:nvSpPr>
            <p:cNvPr id="31" name="Text Box 167"/>
            <p:cNvSpPr txBox="1">
              <a:spLocks noChangeArrowheads="1"/>
            </p:cNvSpPr>
            <p:nvPr/>
          </p:nvSpPr>
          <p:spPr bwMode="auto">
            <a:xfrm>
              <a:off x="238125" y="2633246"/>
              <a:ext cx="4190999" cy="338554"/>
            </a:xfrm>
            <a:prstGeom prst="rect">
              <a:avLst/>
            </a:prstGeom>
            <a:noFill/>
            <a:ln w="9525">
              <a:noFill/>
              <a:miter lim="800000"/>
              <a:headEnd/>
              <a:tailEnd/>
            </a:ln>
            <a:effec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1019175"/>
              <a:r>
                <a:rPr lang="en-US" sz="1600" dirty="0" smtClean="0">
                  <a:solidFill>
                    <a:srgbClr val="21076A"/>
                  </a:solidFill>
                  <a:latin typeface="+mj-lt"/>
                </a:rPr>
                <a:t>Spectrum Prior to Trigger Event </a:t>
              </a:r>
              <a:endParaRPr lang="en-US" sz="1600" dirty="0">
                <a:solidFill>
                  <a:srgbClr val="21076A"/>
                </a:solidFill>
                <a:latin typeface="+mj-lt"/>
              </a:endParaRPr>
            </a:p>
          </p:txBody>
        </p:sp>
        <p:sp>
          <p:nvSpPr>
            <p:cNvPr id="32" name="Oval 31"/>
            <p:cNvSpPr/>
            <p:nvPr/>
          </p:nvSpPr>
          <p:spPr>
            <a:xfrm>
              <a:off x="628650" y="2667000"/>
              <a:ext cx="228600" cy="228600"/>
            </a:xfrm>
            <a:prstGeom prst="ellipse">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200" dirty="0" smtClean="0"/>
                <a:t>1</a:t>
              </a:r>
              <a:endParaRPr lang="en-US" sz="1200" dirty="0"/>
            </a:p>
          </p:txBody>
        </p:sp>
      </p:grpSp>
      <p:grpSp>
        <p:nvGrpSpPr>
          <p:cNvPr id="4" name="Group 16"/>
          <p:cNvGrpSpPr/>
          <p:nvPr/>
        </p:nvGrpSpPr>
        <p:grpSpPr>
          <a:xfrm>
            <a:off x="4800600" y="3203222"/>
            <a:ext cx="4191000" cy="338554"/>
            <a:chOff x="4752975" y="2609017"/>
            <a:chExt cx="4191000" cy="338554"/>
          </a:xfrm>
        </p:grpSpPr>
        <p:sp>
          <p:nvSpPr>
            <p:cNvPr id="29" name="Text Box 540"/>
            <p:cNvSpPr txBox="1">
              <a:spLocks noChangeArrowheads="1"/>
            </p:cNvSpPr>
            <p:nvPr/>
          </p:nvSpPr>
          <p:spPr bwMode="auto">
            <a:xfrm>
              <a:off x="4752975" y="2609017"/>
              <a:ext cx="4191000" cy="338554"/>
            </a:xfrm>
            <a:prstGeom prst="rect">
              <a:avLst/>
            </a:prstGeom>
            <a:noFill/>
            <a:ln w="9525">
              <a:noFill/>
              <a:miter lim="800000"/>
              <a:headEnd/>
              <a:tailEnd/>
            </a:ln>
            <a:effec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1019175"/>
              <a:r>
                <a:rPr lang="en-US" sz="1600" dirty="0" smtClean="0">
                  <a:solidFill>
                    <a:srgbClr val="21076A"/>
                  </a:solidFill>
                  <a:latin typeface="+mj-lt"/>
                </a:rPr>
                <a:t>Spectrum After the Trigger Event</a:t>
              </a:r>
              <a:endParaRPr lang="en-US" sz="1600" dirty="0">
                <a:solidFill>
                  <a:srgbClr val="21076A"/>
                </a:solidFill>
                <a:latin typeface="+mj-lt"/>
              </a:endParaRPr>
            </a:p>
          </p:txBody>
        </p:sp>
        <p:sp>
          <p:nvSpPr>
            <p:cNvPr id="30" name="Oval 29"/>
            <p:cNvSpPr/>
            <p:nvPr/>
          </p:nvSpPr>
          <p:spPr>
            <a:xfrm>
              <a:off x="5105400" y="2686050"/>
              <a:ext cx="228600" cy="228600"/>
            </a:xfrm>
            <a:prstGeom prst="ellipse">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200" dirty="0" smtClean="0"/>
                <a:t>2</a:t>
              </a:r>
              <a:endParaRPr lang="en-US" sz="1200" dirty="0"/>
            </a:p>
          </p:txBody>
        </p:sp>
      </p:grpSp>
      <p:sp>
        <p:nvSpPr>
          <p:cNvPr id="18" name="TextBox 24"/>
          <p:cNvSpPr txBox="1"/>
          <p:nvPr/>
        </p:nvSpPr>
        <p:spPr>
          <a:xfrm>
            <a:off x="228600" y="1277782"/>
            <a:ext cx="8686800" cy="205594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nSpc>
                <a:spcPct val="110000"/>
              </a:lnSpc>
            </a:pPr>
            <a:r>
              <a:rPr lang="en-US" sz="1600" dirty="0" smtClean="0">
                <a:solidFill>
                  <a:srgbClr val="21076A"/>
                </a:solidFill>
                <a:latin typeface="+mj-lt"/>
              </a:rPr>
              <a:t>What’s Happening?</a:t>
            </a:r>
            <a:endParaRPr lang="en-US" sz="1000" dirty="0" smtClean="0"/>
          </a:p>
          <a:p>
            <a:pPr marL="114300" indent="-114300">
              <a:lnSpc>
                <a:spcPct val="110000"/>
              </a:lnSpc>
              <a:buFont typeface="Wingdings" pitchFamily="2" charset="2"/>
              <a:buChar char="§"/>
            </a:pPr>
            <a:r>
              <a:rPr lang="en-US" sz="1000" dirty="0" smtClean="0"/>
              <a:t>The VCO (voltage controlled oscillator) is enabled when channel 1 goes high. </a:t>
            </a:r>
          </a:p>
          <a:p>
            <a:pPr marL="114300" indent="-114300">
              <a:lnSpc>
                <a:spcPct val="110000"/>
              </a:lnSpc>
              <a:buFont typeface="Wingdings" pitchFamily="2" charset="2"/>
              <a:buChar char="§"/>
            </a:pPr>
            <a:r>
              <a:rPr lang="en-US" sz="1000" dirty="0" smtClean="0"/>
              <a:t>Next a command on the SPI bus tells the VCO/PLL (phase-locked loop) circuit the desired frequency, which in this case is 2.4 GHz.</a:t>
            </a:r>
          </a:p>
          <a:p>
            <a:pPr marL="114300" indent="-114300">
              <a:lnSpc>
                <a:spcPct val="110000"/>
              </a:lnSpc>
              <a:buFont typeface="Wingdings" pitchFamily="2" charset="2"/>
              <a:buChar char="§"/>
            </a:pPr>
            <a:r>
              <a:rPr lang="en-US" sz="1000" dirty="0" smtClean="0"/>
              <a:t>Once the SPI command has been transmitted, the VCO/PLL circuit begins tuning to the desired frequency.</a:t>
            </a:r>
          </a:p>
          <a:p>
            <a:pPr marL="114300" indent="-114300">
              <a:lnSpc>
                <a:spcPct val="110000"/>
              </a:lnSpc>
              <a:buFont typeface="Wingdings" pitchFamily="2" charset="2"/>
              <a:buChar char="§"/>
            </a:pPr>
            <a:r>
              <a:rPr lang="en-US" sz="1000" dirty="0" smtClean="0"/>
              <a:t>In the screenshots below, we’ve made a single acquisition of this turn-on event by triggering on the SPI command indicating the desired 2.4 GHz freq.</a:t>
            </a:r>
          </a:p>
          <a:p>
            <a:pPr marL="114300" indent="-114300">
              <a:lnSpc>
                <a:spcPct val="110000"/>
              </a:lnSpc>
              <a:buFont typeface="Wingdings" pitchFamily="2" charset="2"/>
              <a:buChar char="§"/>
            </a:pPr>
            <a:r>
              <a:rPr lang="en-US" sz="1000" dirty="0" smtClean="0"/>
              <a:t>In screenshot      , the Spectrum Time (orange bar) is positioned prior to the VCO being enabled, thus there is no activity in the spectrum yet. </a:t>
            </a:r>
          </a:p>
          <a:p>
            <a:pPr marL="114300" indent="-114300">
              <a:lnSpc>
                <a:spcPct val="110000"/>
              </a:lnSpc>
              <a:buFont typeface="Wingdings" pitchFamily="2" charset="2"/>
              <a:buChar char="§"/>
            </a:pPr>
            <a:r>
              <a:rPr lang="en-US" sz="1000" dirty="0" smtClean="0"/>
              <a:t>In screenshot      , the Spectrum Time (orange bar) has been moved (via the Wave Inspector Pan knob) to view the spectrum about midway through the VCO/PLL’s process of tuning to the desired frequency.  </a:t>
            </a:r>
          </a:p>
          <a:p>
            <a:pPr marL="114300" indent="-114300">
              <a:lnSpc>
                <a:spcPct val="110000"/>
              </a:lnSpc>
              <a:buFont typeface="Wingdings" pitchFamily="2" charset="2"/>
              <a:buChar char="§"/>
            </a:pPr>
            <a:r>
              <a:rPr lang="en-US" sz="1000" dirty="0" smtClean="0"/>
              <a:t>With the MDO4000B Series, you can easily correlate frequency domain events with relevant time domain control signals, enabling you to quickly and easily make critical timing measurements such as time to stability of a VCO/PLL circuit.</a:t>
            </a:r>
          </a:p>
          <a:p>
            <a:pPr marL="114300" indent="-114300">
              <a:lnSpc>
                <a:spcPct val="110000"/>
              </a:lnSpc>
              <a:buFont typeface="Wingdings" pitchFamily="2" charset="2"/>
              <a:buChar char="§"/>
            </a:pPr>
            <a:endParaRPr lang="en-US" sz="1000" dirty="0"/>
          </a:p>
        </p:txBody>
      </p:sp>
      <p:sp>
        <p:nvSpPr>
          <p:cNvPr id="19" name="Rectangle 18"/>
          <p:cNvSpPr>
            <a:spLocks noChangeArrowheads="1"/>
          </p:cNvSpPr>
          <p:nvPr/>
        </p:nvSpPr>
        <p:spPr bwMode="auto">
          <a:xfrm>
            <a:off x="228600" y="301752"/>
            <a:ext cx="8686800" cy="917448"/>
          </a:xfrm>
          <a:prstGeom prst="rect">
            <a:avLst/>
          </a:prstGeom>
          <a:solidFill>
            <a:srgbClr val="A4B3C9">
              <a:alpha val="50000"/>
            </a:srgbClr>
          </a:solidFill>
          <a:ln w="9525">
            <a:solidFill>
              <a:schemeClr val="bg1"/>
            </a:solidFill>
            <a:miter lim="800000"/>
            <a:headEnd/>
            <a:tailEnd/>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dirty="0"/>
          </a:p>
        </p:txBody>
      </p:sp>
      <p:sp>
        <p:nvSpPr>
          <p:cNvPr id="20" name="Rectangle 19"/>
          <p:cNvSpPr>
            <a:spLocks noChangeArrowheads="1"/>
          </p:cNvSpPr>
          <p:nvPr/>
        </p:nvSpPr>
        <p:spPr bwMode="auto">
          <a:xfrm>
            <a:off x="228600" y="361948"/>
            <a:ext cx="8763000" cy="838200"/>
          </a:xfrm>
          <a:prstGeom prst="rect">
            <a:avLst/>
          </a:prstGeom>
          <a:noFill/>
          <a:ln w="9525">
            <a:noFill/>
            <a:miter lim="800000"/>
            <a:headEnd/>
            <a:tailEnd/>
          </a:ln>
          <a:effectLst/>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nSpc>
                <a:spcPct val="110000"/>
              </a:lnSpc>
              <a:buFont typeface="Webdings" pitchFamily="18" charset="2"/>
              <a:buNone/>
            </a:pPr>
            <a:r>
              <a:rPr lang="en-US" sz="1600" dirty="0" smtClean="0">
                <a:solidFill>
                  <a:srgbClr val="21076A"/>
                </a:solidFill>
              </a:rPr>
              <a:t>Explanation of Spectrum Time</a:t>
            </a:r>
            <a:endParaRPr lang="en-US" sz="1000" dirty="0" smtClean="0"/>
          </a:p>
          <a:p>
            <a:pPr marL="114300" indent="-114300">
              <a:lnSpc>
                <a:spcPct val="110000"/>
              </a:lnSpc>
              <a:buFont typeface="Wingdings" pitchFamily="2" charset="2"/>
              <a:buChar char="§"/>
            </a:pPr>
            <a:r>
              <a:rPr lang="en-US" sz="1000" dirty="0" smtClean="0"/>
              <a:t>The spectrum shown in the frequency domain graticule corresponds to the period of time indicated by the orange bar in the time domain </a:t>
            </a:r>
            <a:r>
              <a:rPr lang="en-US" sz="1000" dirty="0" err="1" smtClean="0"/>
              <a:t>graticule</a:t>
            </a:r>
            <a:endParaRPr lang="en-US" sz="1000" dirty="0" smtClean="0"/>
          </a:p>
          <a:p>
            <a:pPr marL="114300" indent="-114300">
              <a:lnSpc>
                <a:spcPct val="110000"/>
              </a:lnSpc>
              <a:buFont typeface="Wingdings" pitchFamily="2" charset="2"/>
              <a:buChar char="§"/>
            </a:pPr>
            <a:r>
              <a:rPr lang="en-US" sz="1000" dirty="0" smtClean="0"/>
              <a:t>This orange bar is known as Spectrum Time. </a:t>
            </a:r>
          </a:p>
          <a:p>
            <a:pPr marL="114300" indent="-114300">
              <a:lnSpc>
                <a:spcPct val="110000"/>
              </a:lnSpc>
              <a:buFont typeface="Wingdings" pitchFamily="2" charset="2"/>
              <a:buChar char="§"/>
            </a:pPr>
            <a:r>
              <a:rPr lang="en-US" sz="1000" dirty="0" smtClean="0"/>
              <a:t>Spectrum Time can be moved throughout the acquisition to see how the spectrum changes over time or relative to other analog, digital, or bus signals.</a:t>
            </a:r>
          </a:p>
          <a:p>
            <a:pPr marL="114300" indent="-114300">
              <a:lnSpc>
                <a:spcPct val="110000"/>
              </a:lnSpc>
              <a:buFont typeface="Wingdings" pitchFamily="2" charset="2"/>
              <a:buChar char="§"/>
            </a:pPr>
            <a:endParaRPr lang="en-US" sz="1000" dirty="0"/>
          </a:p>
        </p:txBody>
      </p:sp>
      <p:sp>
        <p:nvSpPr>
          <p:cNvPr id="21" name="TextBox 29"/>
          <p:cNvSpPr txBox="1"/>
          <p:nvPr/>
        </p:nvSpPr>
        <p:spPr>
          <a:xfrm>
            <a:off x="499646" y="4684776"/>
            <a:ext cx="338554" cy="1295400"/>
          </a:xfrm>
          <a:prstGeom prst="rect">
            <a:avLst/>
          </a:prstGeom>
          <a:noFill/>
        </p:spPr>
        <p:txBody>
          <a:bodyPr vert="vert270" wrap="square" rtlCol="0">
            <a:spAutoFit/>
            <a:scene3d>
              <a:camera prst="orthographicFront"/>
              <a:lightRig rig="glow" dir="tl">
                <a:rot lat="0" lon="0" rev="5400000"/>
              </a:lightRig>
            </a:scene3d>
            <a:sp3d contourW="12700">
              <a:bevelT w="25400" h="25400"/>
              <a:contourClr>
                <a:schemeClr val="accent6">
                  <a:shade val="73000"/>
                </a:schemeClr>
              </a:contourClr>
            </a:sp3d>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000" b="1" dirty="0" smtClean="0">
                <a:ln w="11430"/>
                <a:solidFill>
                  <a:srgbClr val="FF0000"/>
                </a:solidFill>
                <a:effectLst>
                  <a:outerShdw blurRad="80000" dist="40000" dir="5040000" algn="tl">
                    <a:srgbClr val="000000">
                      <a:alpha val="30000"/>
                    </a:srgbClr>
                  </a:outerShdw>
                </a:effectLst>
              </a:rPr>
              <a:t>Frequency Domain</a:t>
            </a:r>
            <a:endParaRPr lang="en-US" sz="1000" b="1" dirty="0">
              <a:ln w="11430"/>
              <a:solidFill>
                <a:srgbClr val="FF0000"/>
              </a:solidFill>
              <a:effectLst>
                <a:outerShdw blurRad="80000" dist="40000" dir="5040000" algn="tl">
                  <a:srgbClr val="000000">
                    <a:alpha val="30000"/>
                  </a:srgbClr>
                </a:outerShdw>
              </a:effectLst>
            </a:endParaRPr>
          </a:p>
        </p:txBody>
      </p:sp>
      <p:sp>
        <p:nvSpPr>
          <p:cNvPr id="22" name="TextBox 30"/>
          <p:cNvSpPr txBox="1"/>
          <p:nvPr/>
        </p:nvSpPr>
        <p:spPr>
          <a:xfrm>
            <a:off x="499646" y="3617976"/>
            <a:ext cx="338554" cy="990600"/>
          </a:xfrm>
          <a:prstGeom prst="rect">
            <a:avLst/>
          </a:prstGeom>
          <a:noFill/>
        </p:spPr>
        <p:txBody>
          <a:bodyPr vert="vert270" wrap="square" rtlCol="0">
            <a:spAutoFit/>
            <a:scene3d>
              <a:camera prst="orthographicFront"/>
              <a:lightRig rig="glow" dir="tl">
                <a:rot lat="0" lon="0" rev="5400000"/>
              </a:lightRig>
            </a:scene3d>
            <a:sp3d contourW="12700">
              <a:bevelT w="25400" h="25400"/>
              <a:contourClr>
                <a:schemeClr val="accent6">
                  <a:shade val="73000"/>
                </a:schemeClr>
              </a:contourClr>
            </a:sp3d>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000" b="1" dirty="0" smtClean="0">
                <a:ln w="11430"/>
                <a:solidFill>
                  <a:srgbClr val="FF0000"/>
                </a:solidFill>
                <a:effectLst>
                  <a:outerShdw blurRad="80000" dist="40000" dir="5040000" algn="tl">
                    <a:srgbClr val="000000">
                      <a:alpha val="30000"/>
                    </a:srgbClr>
                  </a:outerShdw>
                </a:effectLst>
              </a:rPr>
              <a:t>Time Domain</a:t>
            </a:r>
            <a:endParaRPr lang="en-US" sz="1000" b="1" dirty="0">
              <a:ln w="11430"/>
              <a:solidFill>
                <a:srgbClr val="FF0000"/>
              </a:solidFill>
              <a:effectLst>
                <a:outerShdw blurRad="80000" dist="40000" dir="5040000" algn="tl">
                  <a:srgbClr val="000000">
                    <a:alpha val="30000"/>
                  </a:srgbClr>
                </a:outerShdw>
              </a:effectLst>
            </a:endParaRPr>
          </a:p>
        </p:txBody>
      </p:sp>
      <p:sp>
        <p:nvSpPr>
          <p:cNvPr id="23" name="Oval 22"/>
          <p:cNvSpPr/>
          <p:nvPr/>
        </p:nvSpPr>
        <p:spPr>
          <a:xfrm>
            <a:off x="1239440" y="2258508"/>
            <a:ext cx="155448" cy="155448"/>
          </a:xfrm>
          <a:prstGeom prst="ellipse">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900" dirty="0" smtClean="0"/>
              <a:t>1</a:t>
            </a:r>
            <a:endParaRPr lang="en-US" sz="900" dirty="0"/>
          </a:p>
        </p:txBody>
      </p:sp>
      <p:sp>
        <p:nvSpPr>
          <p:cNvPr id="24" name="Oval 23"/>
          <p:cNvSpPr/>
          <p:nvPr/>
        </p:nvSpPr>
        <p:spPr>
          <a:xfrm>
            <a:off x="1244102" y="2435352"/>
            <a:ext cx="155448" cy="155448"/>
          </a:xfrm>
          <a:prstGeom prst="ellipse">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900" dirty="0" smtClean="0"/>
              <a:t>2</a:t>
            </a:r>
            <a:endParaRPr lang="en-US" sz="900" dirty="0"/>
          </a:p>
        </p:txBody>
      </p:sp>
      <p:sp>
        <p:nvSpPr>
          <p:cNvPr id="25" name="Oval 24"/>
          <p:cNvSpPr/>
          <p:nvPr/>
        </p:nvSpPr>
        <p:spPr>
          <a:xfrm>
            <a:off x="1321826" y="4591323"/>
            <a:ext cx="202174" cy="120859"/>
          </a:xfrm>
          <a:prstGeom prst="ellipse">
            <a:avLst/>
          </a:prstGeom>
          <a:noFill/>
          <a:ln>
            <a:solidFill>
              <a:srgbClr val="FF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
        <p:nvSpPr>
          <p:cNvPr id="26" name="Left Bracket 25"/>
          <p:cNvSpPr/>
          <p:nvPr/>
        </p:nvSpPr>
        <p:spPr>
          <a:xfrm rot="5400000">
            <a:off x="2491740" y="3192360"/>
            <a:ext cx="45719" cy="3352800"/>
          </a:xfrm>
          <a:prstGeom prst="leftBracket">
            <a:avLst/>
          </a:prstGeom>
          <a:ln w="44450">
            <a:solidFill>
              <a:srgbClr val="FF0000"/>
            </a:solidFill>
          </a:ln>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endParaRPr lang="en-US" dirty="0"/>
          </a:p>
        </p:txBody>
      </p:sp>
      <p:sp>
        <p:nvSpPr>
          <p:cNvPr id="27" name="Arc 26"/>
          <p:cNvSpPr/>
          <p:nvPr/>
        </p:nvSpPr>
        <p:spPr>
          <a:xfrm>
            <a:off x="1463040" y="4674082"/>
            <a:ext cx="121919" cy="304800"/>
          </a:xfrm>
          <a:prstGeom prst="arc">
            <a:avLst/>
          </a:prstGeom>
          <a:ln w="22225">
            <a:solidFill>
              <a:srgbClr val="FF0000"/>
            </a:solidFill>
          </a:ln>
          <a:scene3d>
            <a:camera prst="orthographicFront"/>
            <a:lightRig rig="threePt" dir="t"/>
          </a:scene3d>
          <a:sp3d>
            <a:bevelT w="114300" prst="hardEdge"/>
          </a:sp3d>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endParaRPr lang="en-US" dirty="0"/>
          </a:p>
        </p:txBody>
      </p:sp>
      <p:pic>
        <p:nvPicPr>
          <p:cNvPr id="28" name="Picture 27" descr="tek00022.png"/>
          <p:cNvPicPr>
            <a:picLocks noChangeAspect="1"/>
          </p:cNvPicPr>
          <p:nvPr/>
        </p:nvPicPr>
        <p:blipFill>
          <a:blip r:embed="rId4" cstate="print"/>
          <a:stretch>
            <a:fillRect/>
          </a:stretch>
        </p:blipFill>
        <p:spPr>
          <a:xfrm>
            <a:off x="5099304" y="3608832"/>
            <a:ext cx="3413760" cy="2560320"/>
          </a:xfrm>
          <a:prstGeom prst="rect">
            <a:avLst/>
          </a:prstGeom>
        </p:spPr>
      </p:pic>
      <p:sp>
        <p:nvSpPr>
          <p:cNvPr id="33" name="TextBox 32"/>
          <p:cNvSpPr txBox="1"/>
          <p:nvPr/>
        </p:nvSpPr>
        <p:spPr>
          <a:xfrm>
            <a:off x="4320970" y="6581001"/>
            <a:ext cx="587020" cy="276999"/>
          </a:xfrm>
          <a:prstGeom prst="rect">
            <a:avLst/>
          </a:prstGeom>
          <a:noFill/>
        </p:spPr>
        <p:txBody>
          <a:bodyPr wrap="none" rtlCol="0">
            <a:spAutoFit/>
          </a:bodyPr>
          <a:lstStyle/>
          <a:p>
            <a:r>
              <a:rPr lang="en-US" sz="1200" dirty="0" smtClean="0"/>
              <a:t>- 12 - </a:t>
            </a:r>
            <a:endParaRPr lang="en-US" sz="1200" dirty="0"/>
          </a:p>
        </p:txBody>
      </p:sp>
      <p:sp>
        <p:nvSpPr>
          <p:cNvPr id="34" name="Oval 33"/>
          <p:cNvSpPr/>
          <p:nvPr/>
        </p:nvSpPr>
        <p:spPr>
          <a:xfrm>
            <a:off x="7737867" y="4575143"/>
            <a:ext cx="202174" cy="120859"/>
          </a:xfrm>
          <a:prstGeom prst="ellipse">
            <a:avLst/>
          </a:prstGeom>
          <a:noFill/>
          <a:ln>
            <a:solidFill>
              <a:srgbClr val="FF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sp>
        <p:nvSpPr>
          <p:cNvPr id="35" name="Left Bracket 34"/>
          <p:cNvSpPr/>
          <p:nvPr/>
        </p:nvSpPr>
        <p:spPr>
          <a:xfrm rot="5400000">
            <a:off x="6813805" y="3172942"/>
            <a:ext cx="45719" cy="3352800"/>
          </a:xfrm>
          <a:prstGeom prst="leftBracket">
            <a:avLst/>
          </a:prstGeom>
          <a:ln w="44450">
            <a:solidFill>
              <a:srgbClr val="FF0000"/>
            </a:solidFill>
          </a:ln>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endParaRPr lang="en-US" dirty="0"/>
          </a:p>
        </p:txBody>
      </p:sp>
      <p:sp>
        <p:nvSpPr>
          <p:cNvPr id="36" name="Arc 35"/>
          <p:cNvSpPr/>
          <p:nvPr/>
        </p:nvSpPr>
        <p:spPr>
          <a:xfrm>
            <a:off x="7879081" y="4657902"/>
            <a:ext cx="121919" cy="304800"/>
          </a:xfrm>
          <a:prstGeom prst="arc">
            <a:avLst/>
          </a:prstGeom>
          <a:ln w="22225">
            <a:solidFill>
              <a:srgbClr val="FF0000"/>
            </a:solidFill>
          </a:ln>
          <a:scene3d>
            <a:camera prst="orthographicFront"/>
            <a:lightRig rig="threePt" dir="t"/>
          </a:scene3d>
          <a:sp3d>
            <a:bevelT w="114300" prst="hardEdge"/>
          </a:sp3d>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9645085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1" y="3428999"/>
            <a:ext cx="2641598" cy="1981199"/>
          </a:xfrm>
          <a:prstGeom prst="rect">
            <a:avLst/>
          </a:prstGeom>
        </p:spPr>
      </p:pic>
      <p:sp>
        <p:nvSpPr>
          <p:cNvPr id="36" name="Rectangle 13"/>
          <p:cNvSpPr>
            <a:spLocks noChangeArrowheads="1"/>
          </p:cNvSpPr>
          <p:nvPr/>
        </p:nvSpPr>
        <p:spPr bwMode="auto">
          <a:xfrm>
            <a:off x="270296" y="1473143"/>
            <a:ext cx="8568904" cy="456301"/>
          </a:xfrm>
          <a:prstGeom prst="rect">
            <a:avLst/>
          </a:prstGeom>
          <a:solidFill>
            <a:srgbClr val="A4B3C9">
              <a:alpha val="25000"/>
            </a:srgbClr>
          </a:solidFill>
          <a:ln w="9525">
            <a:solidFill>
              <a:schemeClr val="bg1"/>
            </a:solidFill>
            <a:miter lim="800000"/>
            <a:headEnd/>
            <a:tailEnd/>
          </a:ln>
          <a:effectLst/>
        </p:spPr>
        <p:txBody>
          <a:bodyPr wrap="none" anchor="ctr"/>
          <a:lstStyle/>
          <a:p>
            <a:endParaRPr lang="en-US"/>
          </a:p>
        </p:txBody>
      </p:sp>
      <p:sp>
        <p:nvSpPr>
          <p:cNvPr id="50" name="Text Box 41"/>
          <p:cNvSpPr txBox="1">
            <a:spLocks noChangeArrowheads="1"/>
          </p:cNvSpPr>
          <p:nvPr/>
        </p:nvSpPr>
        <p:spPr bwMode="auto">
          <a:xfrm>
            <a:off x="76200" y="107950"/>
            <a:ext cx="5766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a:solidFill>
                  <a:srgbClr val="21076A"/>
                </a:solidFill>
                <a:latin typeface="HelveticaNeue LT 55 Roman"/>
              </a:rPr>
              <a:t> </a:t>
            </a:r>
            <a:r>
              <a:rPr lang="en-US" sz="2400" dirty="0" smtClean="0">
                <a:solidFill>
                  <a:srgbClr val="21076A"/>
                </a:solidFill>
                <a:latin typeface="HelveticaNeue LT 55 Roman"/>
              </a:rPr>
              <a:t>MDO4000B </a:t>
            </a:r>
            <a:r>
              <a:rPr lang="en-US" sz="2400" dirty="0">
                <a:solidFill>
                  <a:srgbClr val="21076A"/>
                </a:solidFill>
                <a:latin typeface="HelveticaNeue LT 55 Roman"/>
              </a:rPr>
              <a:t>Mixed </a:t>
            </a:r>
            <a:r>
              <a:rPr lang="en-US" sz="2400" dirty="0" smtClean="0">
                <a:solidFill>
                  <a:srgbClr val="21076A"/>
                </a:solidFill>
                <a:latin typeface="HelveticaNeue LT 55 Roman"/>
              </a:rPr>
              <a:t>Domain </a:t>
            </a:r>
            <a:r>
              <a:rPr lang="en-US" sz="2400" dirty="0">
                <a:solidFill>
                  <a:srgbClr val="21076A"/>
                </a:solidFill>
                <a:latin typeface="HelveticaNeue LT 55 Roman"/>
              </a:rPr>
              <a:t>Oscilloscope</a:t>
            </a:r>
          </a:p>
        </p:txBody>
      </p:sp>
      <p:sp>
        <p:nvSpPr>
          <p:cNvPr id="51" name="Text Box 42"/>
          <p:cNvSpPr txBox="1">
            <a:spLocks noChangeArrowheads="1"/>
          </p:cNvSpPr>
          <p:nvPr/>
        </p:nvSpPr>
        <p:spPr bwMode="auto">
          <a:xfrm>
            <a:off x="152400" y="488950"/>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a:solidFill>
                  <a:srgbClr val="5E6A71"/>
                </a:solidFill>
                <a:latin typeface="HelveticaNeue LT 55 Roman"/>
              </a:rPr>
              <a:t>Debugging Amplitude Modulated Signals</a:t>
            </a:r>
          </a:p>
        </p:txBody>
      </p:sp>
      <p:sp>
        <p:nvSpPr>
          <p:cNvPr id="13" name="Rectangle 18"/>
          <p:cNvSpPr>
            <a:spLocks noChangeArrowheads="1"/>
          </p:cNvSpPr>
          <p:nvPr/>
        </p:nvSpPr>
        <p:spPr bwMode="auto">
          <a:xfrm>
            <a:off x="271729" y="914400"/>
            <a:ext cx="8571965" cy="524419"/>
          </a:xfrm>
          <a:prstGeom prst="rect">
            <a:avLst/>
          </a:prstGeom>
          <a:solidFill>
            <a:srgbClr val="C2D2EA"/>
          </a:solidFill>
          <a:ln w="9525">
            <a:solidFill>
              <a:schemeClr val="bg1"/>
            </a:solidFill>
            <a:miter lim="800000"/>
            <a:headEnd/>
            <a:tailEnd/>
          </a:ln>
        </p:spPr>
        <p:txBody>
          <a:bodyPr wrap="none" anchor="ctr"/>
          <a:lstStyle/>
          <a:p>
            <a:endParaRPr lang="en-US" dirty="0"/>
          </a:p>
        </p:txBody>
      </p:sp>
      <p:sp>
        <p:nvSpPr>
          <p:cNvPr id="14" name="Text Box 20"/>
          <p:cNvSpPr txBox="1">
            <a:spLocks noChangeArrowheads="1"/>
          </p:cNvSpPr>
          <p:nvPr/>
        </p:nvSpPr>
        <p:spPr bwMode="auto">
          <a:xfrm>
            <a:off x="304800" y="914400"/>
            <a:ext cx="85344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nSpc>
                <a:spcPct val="120000"/>
              </a:lnSpc>
              <a:buFont typeface="Webdings" pitchFamily="18" charset="2"/>
              <a:buNone/>
            </a:pPr>
            <a:r>
              <a:rPr lang="en-US" sz="1200" dirty="0"/>
              <a:t>Observing RF signal amplitude changes over time  and monitoring system-level interactions of analog and RF signals can be difficult and time-consuming. </a:t>
            </a:r>
            <a:r>
              <a:rPr lang="en-US" sz="1200" dirty="0" smtClean="0"/>
              <a:t>Time trend views of amplitude vs. time can make spectrum analysis an easier task.</a:t>
            </a:r>
            <a:endParaRPr lang="en-US" sz="1200" dirty="0"/>
          </a:p>
        </p:txBody>
      </p:sp>
      <p:sp>
        <p:nvSpPr>
          <p:cNvPr id="15" name="Text Box 3"/>
          <p:cNvSpPr txBox="1">
            <a:spLocks noChangeArrowheads="1"/>
          </p:cNvSpPr>
          <p:nvPr/>
        </p:nvSpPr>
        <p:spPr bwMode="auto">
          <a:xfrm>
            <a:off x="278922" y="2590800"/>
            <a:ext cx="2845277" cy="266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174625"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nSpc>
                <a:spcPct val="40000"/>
              </a:lnSpc>
            </a:pPr>
            <a:endParaRPr lang="en-US" sz="1100" b="1" dirty="0">
              <a:solidFill>
                <a:srgbClr val="21076A"/>
              </a:solidFill>
              <a:latin typeface="Verdana" pitchFamily="34" charset="0"/>
            </a:endParaRPr>
          </a:p>
          <a:p>
            <a:pPr>
              <a:lnSpc>
                <a:spcPct val="114000"/>
              </a:lnSpc>
              <a:buClr>
                <a:srgbClr val="5E6A71"/>
              </a:buClr>
              <a:buFont typeface="Wingdings" pitchFamily="2" charset="2"/>
              <a:buChar char="§"/>
            </a:pPr>
            <a:r>
              <a:rPr lang="en-US" sz="1100" dirty="0" smtClean="0"/>
              <a:t>Move Channel 1 probe tip to the </a:t>
            </a:r>
            <a:r>
              <a:rPr lang="en-US" sz="1100" b="1" dirty="0" smtClean="0"/>
              <a:t>ASK-MOD</a:t>
            </a:r>
            <a:r>
              <a:rPr lang="en-US" sz="1100" dirty="0" smtClean="0"/>
              <a:t> loop, move Channel 2 probe tip to the </a:t>
            </a:r>
            <a:r>
              <a:rPr lang="en-US" sz="1100" b="1" dirty="0" smtClean="0"/>
              <a:t>TRIGGER</a:t>
            </a:r>
            <a:r>
              <a:rPr lang="en-US" sz="1100" dirty="0" smtClean="0"/>
              <a:t> loop on the test board.</a:t>
            </a:r>
          </a:p>
          <a:p>
            <a:pPr>
              <a:lnSpc>
                <a:spcPct val="114000"/>
              </a:lnSpc>
              <a:buClr>
                <a:srgbClr val="5E6A71"/>
              </a:buClr>
              <a:buFont typeface="Wingdings" pitchFamily="2" charset="2"/>
              <a:buChar char="§"/>
            </a:pPr>
            <a:r>
              <a:rPr lang="en-US" sz="1100" dirty="0"/>
              <a:t>Push the </a:t>
            </a:r>
            <a:r>
              <a:rPr lang="en-US" sz="1100" b="1" dirty="0"/>
              <a:t>Mode</a:t>
            </a:r>
            <a:r>
              <a:rPr lang="en-US" sz="1100" dirty="0"/>
              <a:t> button on the test board until the </a:t>
            </a:r>
            <a:r>
              <a:rPr lang="en-US" sz="1100" u="sng" dirty="0" smtClean="0"/>
              <a:t>ASK Modulation</a:t>
            </a:r>
            <a:r>
              <a:rPr lang="en-US" sz="1100" dirty="0" smtClean="0"/>
              <a:t> LED </a:t>
            </a:r>
            <a:r>
              <a:rPr lang="en-US" sz="1100" dirty="0"/>
              <a:t>is lit.</a:t>
            </a:r>
          </a:p>
          <a:p>
            <a:pPr>
              <a:lnSpc>
                <a:spcPct val="114000"/>
              </a:lnSpc>
              <a:buClr>
                <a:srgbClr val="5E6A71"/>
              </a:buClr>
              <a:buFont typeface="Wingdings" pitchFamily="2" charset="2"/>
              <a:buChar char="§"/>
            </a:pPr>
            <a:r>
              <a:rPr lang="en-US" sz="1100" dirty="0"/>
              <a:t>Press the </a:t>
            </a:r>
            <a:r>
              <a:rPr lang="en-US" sz="1100" b="1" dirty="0"/>
              <a:t>Default Setup</a:t>
            </a:r>
            <a:r>
              <a:rPr lang="en-US" sz="1100" dirty="0"/>
              <a:t> front-panel button.</a:t>
            </a:r>
          </a:p>
          <a:p>
            <a:pPr>
              <a:lnSpc>
                <a:spcPct val="114000"/>
              </a:lnSpc>
              <a:buClr>
                <a:srgbClr val="5E6A71"/>
              </a:buClr>
              <a:buFont typeface="Wingdings" pitchFamily="2" charset="2"/>
              <a:buChar char="§"/>
            </a:pPr>
            <a:r>
              <a:rPr lang="en-US" sz="1100" dirty="0"/>
              <a:t>Press the </a:t>
            </a:r>
            <a:r>
              <a:rPr lang="en-US" sz="1100" b="1" dirty="0"/>
              <a:t>Utility</a:t>
            </a:r>
            <a:r>
              <a:rPr lang="en-US" sz="1100" dirty="0"/>
              <a:t> front panel-button.</a:t>
            </a:r>
          </a:p>
          <a:p>
            <a:pPr>
              <a:lnSpc>
                <a:spcPct val="114000"/>
              </a:lnSpc>
              <a:buClr>
                <a:srgbClr val="5E6A71"/>
              </a:buClr>
              <a:buFont typeface="Wingdings" pitchFamily="2" charset="2"/>
              <a:buChar char="§"/>
            </a:pPr>
            <a:r>
              <a:rPr lang="en-US" sz="1100" dirty="0"/>
              <a:t>Press </a:t>
            </a:r>
            <a:r>
              <a:rPr lang="en-US" sz="1100" b="1" dirty="0"/>
              <a:t>Utility Page </a:t>
            </a:r>
            <a:r>
              <a:rPr lang="en-US" sz="1100" dirty="0"/>
              <a:t>and select </a:t>
            </a:r>
            <a:r>
              <a:rPr lang="en-US" sz="1100" b="1" dirty="0"/>
              <a:t>Demo </a:t>
            </a:r>
            <a:r>
              <a:rPr lang="en-US" sz="1100" dirty="0"/>
              <a:t>using Multipurpose     .</a:t>
            </a:r>
          </a:p>
          <a:p>
            <a:pPr>
              <a:lnSpc>
                <a:spcPct val="114000"/>
              </a:lnSpc>
              <a:buClr>
                <a:srgbClr val="5E6A71"/>
              </a:buClr>
              <a:buFont typeface="Wingdings" pitchFamily="2" charset="2"/>
              <a:buChar char="§"/>
            </a:pPr>
            <a:r>
              <a:rPr lang="en-US" sz="1100" dirty="0"/>
              <a:t>Press </a:t>
            </a:r>
            <a:r>
              <a:rPr lang="en-US" sz="1100" b="1" dirty="0" smtClean="0"/>
              <a:t>ASK Modulation </a:t>
            </a:r>
            <a:r>
              <a:rPr lang="en-US" sz="1100" dirty="0" smtClean="0"/>
              <a:t>button</a:t>
            </a:r>
            <a:r>
              <a:rPr lang="en-US" sz="1100" dirty="0"/>
              <a:t>.</a:t>
            </a:r>
          </a:p>
          <a:p>
            <a:pPr>
              <a:lnSpc>
                <a:spcPct val="114000"/>
              </a:lnSpc>
              <a:buClr>
                <a:srgbClr val="5E6A71"/>
              </a:buClr>
              <a:buFont typeface="Wingdings" pitchFamily="2" charset="2"/>
              <a:buChar char="§"/>
            </a:pPr>
            <a:r>
              <a:rPr lang="en-US" sz="1100" dirty="0"/>
              <a:t>Press </a:t>
            </a:r>
            <a:r>
              <a:rPr lang="en-US" sz="1100" b="1" dirty="0"/>
              <a:t>Recall Demo Setup</a:t>
            </a:r>
            <a:r>
              <a:rPr lang="en-US" sz="1100" dirty="0"/>
              <a:t>. </a:t>
            </a:r>
          </a:p>
          <a:p>
            <a:pPr>
              <a:lnSpc>
                <a:spcPct val="114000"/>
              </a:lnSpc>
              <a:buClr>
                <a:srgbClr val="5E6A71"/>
              </a:buClr>
              <a:buFont typeface="Wingdings" pitchFamily="2" charset="2"/>
              <a:buChar char="§"/>
            </a:pPr>
            <a:r>
              <a:rPr lang="en-US" sz="1100" dirty="0"/>
              <a:t>Press </a:t>
            </a:r>
            <a:r>
              <a:rPr lang="en-US" sz="1100" b="1" dirty="0"/>
              <a:t>Menu Off </a:t>
            </a:r>
            <a:r>
              <a:rPr lang="en-US" sz="1100" dirty="0"/>
              <a:t>front-panel button.</a:t>
            </a:r>
          </a:p>
        </p:txBody>
      </p:sp>
      <p:sp>
        <p:nvSpPr>
          <p:cNvPr id="16" name="Text Box 8"/>
          <p:cNvSpPr txBox="1">
            <a:spLocks noChangeArrowheads="1"/>
          </p:cNvSpPr>
          <p:nvPr/>
        </p:nvSpPr>
        <p:spPr bwMode="auto">
          <a:xfrm>
            <a:off x="273050" y="1905000"/>
            <a:ext cx="5651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5400" b="1" dirty="0">
                <a:solidFill>
                  <a:srgbClr val="5482AB"/>
                </a:solidFill>
              </a:rPr>
              <a:t>1</a:t>
            </a:r>
          </a:p>
        </p:txBody>
      </p:sp>
      <p:sp>
        <p:nvSpPr>
          <p:cNvPr id="18" name="Text Box 10"/>
          <p:cNvSpPr txBox="1">
            <a:spLocks noChangeArrowheads="1"/>
          </p:cNvSpPr>
          <p:nvPr/>
        </p:nvSpPr>
        <p:spPr bwMode="auto">
          <a:xfrm>
            <a:off x="6052870" y="1926336"/>
            <a:ext cx="5693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5400" b="1" dirty="0">
                <a:solidFill>
                  <a:srgbClr val="5482AB"/>
                </a:solidFill>
              </a:rPr>
              <a:t>2</a:t>
            </a:r>
          </a:p>
        </p:txBody>
      </p:sp>
      <p:sp>
        <p:nvSpPr>
          <p:cNvPr id="19" name="Rectangle 11"/>
          <p:cNvSpPr>
            <a:spLocks noChangeArrowheads="1"/>
          </p:cNvSpPr>
          <p:nvPr/>
        </p:nvSpPr>
        <p:spPr bwMode="auto">
          <a:xfrm>
            <a:off x="6573690" y="2161870"/>
            <a:ext cx="22655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smtClean="0">
                <a:solidFill>
                  <a:srgbClr val="21076A"/>
                </a:solidFill>
              </a:rPr>
              <a:t>Exploring</a:t>
            </a:r>
            <a:endParaRPr lang="en-US" sz="1600" dirty="0">
              <a:solidFill>
                <a:srgbClr val="21076A"/>
              </a:solidFill>
            </a:endParaRPr>
          </a:p>
        </p:txBody>
      </p:sp>
      <p:sp>
        <p:nvSpPr>
          <p:cNvPr id="20" name="Rectangle 21"/>
          <p:cNvSpPr>
            <a:spLocks noChangeArrowheads="1"/>
          </p:cNvSpPr>
          <p:nvPr/>
        </p:nvSpPr>
        <p:spPr bwMode="auto">
          <a:xfrm>
            <a:off x="278922" y="2021887"/>
            <a:ext cx="2769078" cy="3388313"/>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22" name="Rectangle 23"/>
          <p:cNvSpPr>
            <a:spLocks noChangeArrowheads="1"/>
          </p:cNvSpPr>
          <p:nvPr/>
        </p:nvSpPr>
        <p:spPr bwMode="auto">
          <a:xfrm>
            <a:off x="6052870" y="2030766"/>
            <a:ext cx="2786330" cy="3379434"/>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24" name="Text Box 25"/>
          <p:cNvSpPr txBox="1">
            <a:spLocks noChangeArrowheads="1"/>
          </p:cNvSpPr>
          <p:nvPr/>
        </p:nvSpPr>
        <p:spPr bwMode="auto">
          <a:xfrm>
            <a:off x="6069166" y="2590800"/>
            <a:ext cx="2752782" cy="293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174625"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nSpc>
                <a:spcPct val="120000"/>
              </a:lnSpc>
              <a:buClr>
                <a:srgbClr val="5E6A71"/>
              </a:buClr>
              <a:buFont typeface="Wingdings" pitchFamily="2" charset="2"/>
              <a:buChar char="§"/>
            </a:pPr>
            <a:r>
              <a:rPr lang="en-US" sz="1100" dirty="0"/>
              <a:t>Press </a:t>
            </a:r>
            <a:r>
              <a:rPr lang="en-US" sz="1100" dirty="0" smtClean="0"/>
              <a:t>the </a:t>
            </a:r>
            <a:r>
              <a:rPr lang="en-US" sz="1100" b="1" dirty="0" smtClean="0"/>
              <a:t>Single</a:t>
            </a:r>
            <a:r>
              <a:rPr lang="en-US" sz="1100" dirty="0" smtClean="0"/>
              <a:t> front-panel button </a:t>
            </a:r>
            <a:r>
              <a:rPr lang="en-US" sz="1100" dirty="0"/>
              <a:t>to acquire a single </a:t>
            </a:r>
            <a:r>
              <a:rPr lang="en-US" sz="1100" dirty="0" smtClean="0"/>
              <a:t>acquisition.</a:t>
            </a:r>
          </a:p>
          <a:p>
            <a:pPr>
              <a:lnSpc>
                <a:spcPct val="120000"/>
              </a:lnSpc>
              <a:buClr>
                <a:srgbClr val="5E6A71"/>
              </a:buClr>
              <a:buFont typeface="Wingdings" pitchFamily="2" charset="2"/>
              <a:buChar char="§"/>
            </a:pPr>
            <a:r>
              <a:rPr lang="en-US" sz="1100" dirty="0"/>
              <a:t>Use the front-panel Wave Inspector </a:t>
            </a:r>
            <a:r>
              <a:rPr lang="en-US" sz="1100" b="1" dirty="0"/>
              <a:t>Pan</a:t>
            </a:r>
            <a:r>
              <a:rPr lang="en-US" sz="1100" dirty="0"/>
              <a:t> knob (outer ring) to move the Spectrum Time indicator (orange bar) through the acquisition to see how the spectrum changes </a:t>
            </a:r>
            <a:r>
              <a:rPr lang="en-US" sz="1100" dirty="0" smtClean="0"/>
              <a:t>with the ASK modulation.</a:t>
            </a:r>
            <a:endParaRPr lang="en-US" sz="1100" dirty="0"/>
          </a:p>
          <a:p>
            <a:pPr>
              <a:lnSpc>
                <a:spcPct val="120000"/>
              </a:lnSpc>
              <a:buClr>
                <a:srgbClr val="5E6A71"/>
              </a:buClr>
              <a:buFont typeface="Wingdings" pitchFamily="2" charset="2"/>
              <a:buChar char="§"/>
            </a:pPr>
            <a:r>
              <a:rPr lang="en-US" sz="1100" dirty="0" smtClean="0"/>
              <a:t>Notice the RF Amplitude vs. Time trace in the time domain </a:t>
            </a:r>
            <a:r>
              <a:rPr lang="en-US" sz="1100" dirty="0" err="1" smtClean="0"/>
              <a:t>graticule</a:t>
            </a:r>
            <a:r>
              <a:rPr lang="en-US" sz="1100" dirty="0" smtClean="0"/>
              <a:t> (orange) allows you to quickly see how the RF signal amplitude changes over time and relative to other time domain signals</a:t>
            </a:r>
          </a:p>
        </p:txBody>
      </p:sp>
      <p:sp>
        <p:nvSpPr>
          <p:cNvPr id="28" name="Rectangle 3"/>
          <p:cNvSpPr>
            <a:spLocks noChangeArrowheads="1"/>
          </p:cNvSpPr>
          <p:nvPr/>
        </p:nvSpPr>
        <p:spPr bwMode="auto">
          <a:xfrm>
            <a:off x="287548" y="5472106"/>
            <a:ext cx="8551652" cy="346075"/>
          </a:xfrm>
          <a:prstGeom prst="rect">
            <a:avLst/>
          </a:prstGeom>
          <a:solidFill>
            <a:srgbClr val="21076A"/>
          </a:solidFill>
          <a:ln w="9525">
            <a:solidFill>
              <a:schemeClr val="bg1"/>
            </a:solidFill>
            <a:miter lim="800000"/>
            <a:headEnd/>
            <a:tailEnd/>
          </a:ln>
        </p:spPr>
        <p:txBody>
          <a:bodyPr wrap="none" anchor="ctr"/>
          <a:lstStyle/>
          <a:p>
            <a:endParaRPr lang="en-US" dirty="0"/>
          </a:p>
        </p:txBody>
      </p:sp>
      <p:sp>
        <p:nvSpPr>
          <p:cNvPr id="29" name="Text Box 17"/>
          <p:cNvSpPr txBox="1">
            <a:spLocks noChangeArrowheads="1"/>
          </p:cNvSpPr>
          <p:nvPr/>
        </p:nvSpPr>
        <p:spPr bwMode="auto">
          <a:xfrm>
            <a:off x="0" y="5410200"/>
            <a:ext cx="853135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gn="ctr">
              <a:buFont typeface="Webdings" pitchFamily="18" charset="2"/>
              <a:buNone/>
            </a:pPr>
            <a:r>
              <a:rPr lang="en-US" dirty="0">
                <a:solidFill>
                  <a:schemeClr val="bg1"/>
                </a:solidFill>
                <a:latin typeface="HelveticaNeue LT 55 Roman"/>
              </a:rPr>
              <a:t>Summary</a:t>
            </a:r>
          </a:p>
        </p:txBody>
      </p:sp>
      <p:sp>
        <p:nvSpPr>
          <p:cNvPr id="30" name="Rectangle 19"/>
          <p:cNvSpPr>
            <a:spLocks noChangeArrowheads="1"/>
          </p:cNvSpPr>
          <p:nvPr/>
        </p:nvSpPr>
        <p:spPr bwMode="auto">
          <a:xfrm>
            <a:off x="287548" y="5840088"/>
            <a:ext cx="8551652" cy="720725"/>
          </a:xfrm>
          <a:prstGeom prst="rect">
            <a:avLst/>
          </a:prstGeom>
          <a:solidFill>
            <a:srgbClr val="E1E9F5"/>
          </a:solidFill>
          <a:ln w="9525">
            <a:solidFill>
              <a:schemeClr val="bg1"/>
            </a:solidFill>
            <a:miter lim="800000"/>
            <a:headEnd/>
            <a:tailEnd/>
          </a:ln>
        </p:spPr>
        <p:txBody>
          <a:bodyPr wrap="none" anchor="ctr"/>
          <a:lstStyle/>
          <a:p>
            <a:endParaRPr lang="en-US" dirty="0"/>
          </a:p>
        </p:txBody>
      </p:sp>
      <p:sp>
        <p:nvSpPr>
          <p:cNvPr id="31" name="Rectangle 38"/>
          <p:cNvSpPr>
            <a:spLocks noChangeArrowheads="1"/>
          </p:cNvSpPr>
          <p:nvPr/>
        </p:nvSpPr>
        <p:spPr bwMode="auto">
          <a:xfrm>
            <a:off x="304800" y="5844958"/>
            <a:ext cx="85344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en-US" sz="1200" dirty="0"/>
              <a:t>With a Mixed Domain Oscilloscope, you can quickly </a:t>
            </a:r>
            <a:r>
              <a:rPr lang="en-US" sz="1200" dirty="0" smtClean="0"/>
              <a:t>investigate amplitude modulated RF signals. The RF amplitude vs. time trace shows the instantaneous amplitude </a:t>
            </a:r>
            <a:r>
              <a:rPr lang="en-US" sz="1200" dirty="0" smtClean="0">
                <a:latin typeface="Arial" pitchFamily="34" charset="0"/>
              </a:rPr>
              <a:t>of the acquired spectrum </a:t>
            </a:r>
            <a:r>
              <a:rPr lang="en-US" sz="1200" dirty="0" smtClean="0"/>
              <a:t>and can provide insight into such problems as noise, interference issues, and transient behavior.</a:t>
            </a:r>
            <a:endParaRPr lang="en-US" sz="1200" dirty="0"/>
          </a:p>
        </p:txBody>
      </p:sp>
      <p:sp>
        <p:nvSpPr>
          <p:cNvPr id="32" name="TextBox 2"/>
          <p:cNvSpPr txBox="1">
            <a:spLocks noChangeArrowheads="1"/>
          </p:cNvSpPr>
          <p:nvPr/>
        </p:nvSpPr>
        <p:spPr bwMode="auto">
          <a:xfrm>
            <a:off x="787878" y="2118964"/>
            <a:ext cx="226012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dirty="0" smtClean="0">
                <a:solidFill>
                  <a:srgbClr val="21076A"/>
                </a:solidFill>
              </a:rPr>
              <a:t>Setting Up</a:t>
            </a:r>
            <a:endParaRPr lang="en-US" sz="1600" dirty="0">
              <a:solidFill>
                <a:srgbClr val="21076A"/>
              </a:solidFill>
            </a:endParaRPr>
          </a:p>
        </p:txBody>
      </p:sp>
      <p:sp>
        <p:nvSpPr>
          <p:cNvPr id="34" name="Text Box 20"/>
          <p:cNvSpPr txBox="1">
            <a:spLocks noChangeArrowheads="1"/>
          </p:cNvSpPr>
          <p:nvPr/>
        </p:nvSpPr>
        <p:spPr bwMode="auto">
          <a:xfrm>
            <a:off x="304800" y="1445669"/>
            <a:ext cx="85344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nSpc>
                <a:spcPct val="120000"/>
              </a:lnSpc>
              <a:buFont typeface="Webdings" pitchFamily="18" charset="2"/>
              <a:buNone/>
            </a:pPr>
            <a:r>
              <a:rPr lang="en-US" sz="1200" u="sng" dirty="0"/>
              <a:t>Objective</a:t>
            </a:r>
            <a:r>
              <a:rPr lang="en-US" sz="1200" dirty="0"/>
              <a:t>: Discover how  to quickly see the amplitude </a:t>
            </a:r>
            <a:r>
              <a:rPr lang="en-US" sz="1200" dirty="0" smtClean="0"/>
              <a:t>changes over time of an  Amplitude Shift Key (ASK) modulated signal using the MDO4000B’s RF </a:t>
            </a:r>
            <a:r>
              <a:rPr lang="en-US" sz="1200" dirty="0"/>
              <a:t>Amplitude vs. Time trace. </a:t>
            </a:r>
          </a:p>
        </p:txBody>
      </p:sp>
      <p:sp>
        <p:nvSpPr>
          <p:cNvPr id="39" name="TextBox 38"/>
          <p:cNvSpPr txBox="1"/>
          <p:nvPr/>
        </p:nvSpPr>
        <p:spPr>
          <a:xfrm>
            <a:off x="4284197" y="6581001"/>
            <a:ext cx="587020" cy="276999"/>
          </a:xfrm>
          <a:prstGeom prst="rect">
            <a:avLst/>
          </a:prstGeom>
          <a:noFill/>
        </p:spPr>
        <p:txBody>
          <a:bodyPr wrap="none" rtlCol="0">
            <a:spAutoFit/>
          </a:bodyPr>
          <a:lstStyle/>
          <a:p>
            <a:r>
              <a:rPr lang="en-US" sz="1200" dirty="0" smtClean="0"/>
              <a:t>- 13 - </a:t>
            </a:r>
            <a:endParaRPr lang="en-US" sz="1200" dirty="0"/>
          </a:p>
        </p:txBody>
      </p:sp>
      <p:grpSp>
        <p:nvGrpSpPr>
          <p:cNvPr id="40" name="Group 60"/>
          <p:cNvGrpSpPr>
            <a:grpSpLocks/>
          </p:cNvGrpSpPr>
          <p:nvPr/>
        </p:nvGrpSpPr>
        <p:grpSpPr bwMode="auto">
          <a:xfrm>
            <a:off x="5943599" y="393700"/>
            <a:ext cx="2895601" cy="368300"/>
            <a:chOff x="3792" y="248"/>
            <a:chExt cx="1824" cy="241"/>
          </a:xfrm>
        </p:grpSpPr>
        <p:sp>
          <p:nvSpPr>
            <p:cNvPr id="41" name="Rectangle 50"/>
            <p:cNvSpPr>
              <a:spLocks noChangeArrowheads="1"/>
            </p:cNvSpPr>
            <p:nvPr/>
          </p:nvSpPr>
          <p:spPr bwMode="auto">
            <a:xfrm>
              <a:off x="3792" y="248"/>
              <a:ext cx="384" cy="240"/>
            </a:xfrm>
            <a:prstGeom prst="rect">
              <a:avLst/>
            </a:prstGeom>
            <a:solidFill>
              <a:srgbClr val="5E6A71"/>
            </a:solidFill>
            <a:ln w="9525">
              <a:noFill/>
              <a:miter lim="800000"/>
              <a:headEnd/>
              <a:tailEnd/>
            </a:ln>
            <a:effectLst/>
          </p:spPr>
          <p:txBody>
            <a:bodyPr wrap="none" anchor="ctr"/>
            <a:lstStyle/>
            <a:p>
              <a:endParaRPr lang="en-US">
                <a:latin typeface="+mj-lt"/>
              </a:endParaRPr>
            </a:p>
          </p:txBody>
        </p:sp>
        <p:sp>
          <p:nvSpPr>
            <p:cNvPr id="42" name="Rectangle 51"/>
            <p:cNvSpPr>
              <a:spLocks noChangeArrowheads="1"/>
            </p:cNvSpPr>
            <p:nvPr/>
          </p:nvSpPr>
          <p:spPr bwMode="auto">
            <a:xfrm>
              <a:off x="4608" y="248"/>
              <a:ext cx="336" cy="240"/>
            </a:xfrm>
            <a:prstGeom prst="rect">
              <a:avLst/>
            </a:prstGeom>
            <a:solidFill>
              <a:srgbClr val="BABABA"/>
            </a:solidFill>
            <a:ln w="9525">
              <a:noFill/>
              <a:miter lim="800000"/>
              <a:headEnd/>
              <a:tailEnd/>
            </a:ln>
            <a:effectLst/>
          </p:spPr>
          <p:txBody>
            <a:bodyPr wrap="none" anchor="ctr"/>
            <a:lstStyle/>
            <a:p>
              <a:endParaRPr lang="en-US">
                <a:latin typeface="+mj-lt"/>
              </a:endParaRPr>
            </a:p>
          </p:txBody>
        </p:sp>
        <p:sp>
          <p:nvSpPr>
            <p:cNvPr id="43" name="Rectangle 52"/>
            <p:cNvSpPr>
              <a:spLocks noChangeArrowheads="1"/>
            </p:cNvSpPr>
            <p:nvPr/>
          </p:nvSpPr>
          <p:spPr bwMode="auto">
            <a:xfrm>
              <a:off x="4512" y="248"/>
              <a:ext cx="48" cy="240"/>
            </a:xfrm>
            <a:prstGeom prst="rect">
              <a:avLst/>
            </a:prstGeom>
            <a:solidFill>
              <a:srgbClr val="5482AB"/>
            </a:solidFill>
            <a:ln w="9525">
              <a:noFill/>
              <a:miter lim="800000"/>
              <a:headEnd/>
              <a:tailEnd/>
            </a:ln>
            <a:effectLst/>
          </p:spPr>
          <p:txBody>
            <a:bodyPr wrap="none" anchor="ctr"/>
            <a:lstStyle/>
            <a:p>
              <a:endParaRPr lang="en-US">
                <a:latin typeface="+mj-lt"/>
              </a:endParaRPr>
            </a:p>
          </p:txBody>
        </p:sp>
        <p:sp>
          <p:nvSpPr>
            <p:cNvPr id="44" name="Rectangle 53"/>
            <p:cNvSpPr>
              <a:spLocks noChangeArrowheads="1"/>
            </p:cNvSpPr>
            <p:nvPr/>
          </p:nvSpPr>
          <p:spPr bwMode="auto">
            <a:xfrm>
              <a:off x="4944" y="248"/>
              <a:ext cx="528" cy="240"/>
            </a:xfrm>
            <a:prstGeom prst="rect">
              <a:avLst/>
            </a:prstGeom>
            <a:solidFill>
              <a:srgbClr val="DBDFE1"/>
            </a:solidFill>
            <a:ln w="9525">
              <a:noFill/>
              <a:miter lim="800000"/>
              <a:headEnd/>
              <a:tailEnd/>
            </a:ln>
            <a:effectLst/>
          </p:spPr>
          <p:txBody>
            <a:bodyPr wrap="none" anchor="ctr"/>
            <a:lstStyle/>
            <a:p>
              <a:endParaRPr lang="en-US">
                <a:latin typeface="+mj-lt"/>
              </a:endParaRPr>
            </a:p>
          </p:txBody>
        </p:sp>
        <p:sp>
          <p:nvSpPr>
            <p:cNvPr id="45" name="Rectangle 54"/>
            <p:cNvSpPr>
              <a:spLocks noChangeArrowheads="1"/>
            </p:cNvSpPr>
            <p:nvPr/>
          </p:nvSpPr>
          <p:spPr bwMode="auto">
            <a:xfrm>
              <a:off x="5472" y="249"/>
              <a:ext cx="144" cy="240"/>
            </a:xfrm>
            <a:prstGeom prst="rect">
              <a:avLst/>
            </a:prstGeom>
            <a:solidFill>
              <a:srgbClr val="CC0000"/>
            </a:solidFill>
            <a:ln w="9525">
              <a:noFill/>
              <a:miter lim="800000"/>
              <a:headEnd/>
              <a:tailEnd/>
            </a:ln>
            <a:effectLst/>
          </p:spPr>
          <p:txBody>
            <a:bodyPr wrap="none" anchor="ctr"/>
            <a:lstStyle/>
            <a:p>
              <a:endParaRPr lang="en-US">
                <a:latin typeface="+mj-lt"/>
              </a:endParaRPr>
            </a:p>
          </p:txBody>
        </p:sp>
      </p:gr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1" y="2040069"/>
            <a:ext cx="2641600" cy="1339146"/>
          </a:xfrm>
          <a:prstGeom prst="rect">
            <a:avLst/>
          </a:prstGeom>
        </p:spPr>
      </p:pic>
      <p:sp>
        <p:nvSpPr>
          <p:cNvPr id="47" name="Rectangle 46"/>
          <p:cNvSpPr/>
          <p:nvPr/>
        </p:nvSpPr>
        <p:spPr>
          <a:xfrm>
            <a:off x="3968307" y="2557519"/>
            <a:ext cx="1822893" cy="1704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own Arrow 47"/>
          <p:cNvSpPr/>
          <p:nvPr/>
        </p:nvSpPr>
        <p:spPr>
          <a:xfrm rot="18825794">
            <a:off x="3304503" y="2079151"/>
            <a:ext cx="159789" cy="356508"/>
          </a:xfrm>
          <a:prstGeom prst="down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52" name="Rectangle 51"/>
          <p:cNvSpPr/>
          <p:nvPr/>
        </p:nvSpPr>
        <p:spPr>
          <a:xfrm>
            <a:off x="4176263" y="2621281"/>
            <a:ext cx="127015"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45085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Left Bracket 42"/>
          <p:cNvSpPr/>
          <p:nvPr/>
        </p:nvSpPr>
        <p:spPr>
          <a:xfrm rot="5400000">
            <a:off x="2501264" y="3156843"/>
            <a:ext cx="45719" cy="3200400"/>
          </a:xfrm>
          <a:prstGeom prst="leftBracket">
            <a:avLst/>
          </a:prstGeom>
          <a:ln w="44450">
            <a:solidFill>
              <a:srgbClr val="FF0000"/>
            </a:solidFill>
          </a:ln>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37" name="Rectangle 341"/>
          <p:cNvSpPr>
            <a:spLocks noChangeArrowheads="1"/>
          </p:cNvSpPr>
          <p:nvPr/>
        </p:nvSpPr>
        <p:spPr bwMode="auto">
          <a:xfrm>
            <a:off x="228600" y="1219200"/>
            <a:ext cx="8686800" cy="5334000"/>
          </a:xfrm>
          <a:prstGeom prst="rect">
            <a:avLst/>
          </a:prstGeom>
          <a:solidFill>
            <a:srgbClr val="DBDFE1"/>
          </a:solidFill>
          <a:ln w="9525">
            <a:solidFill>
              <a:schemeClr val="bg1"/>
            </a:solidFill>
            <a:miter lim="800000"/>
            <a:headEnd/>
            <a:tailEnd/>
          </a:ln>
          <a:effectLst/>
        </p:spPr>
        <p:txBody>
          <a:bodyPr wrap="none" anchor="ctr"/>
          <a:lstStyle/>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3061" y="3847078"/>
            <a:ext cx="3303363" cy="2477522"/>
          </a:xfrm>
          <a:prstGeom prst="rect">
            <a:avLst/>
          </a:prstGeom>
          <a:ln>
            <a:solidFill>
              <a:schemeClr val="accent1"/>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8584" y="3709500"/>
            <a:ext cx="3316224" cy="2487168"/>
          </a:xfrm>
          <a:prstGeom prst="rect">
            <a:avLst/>
          </a:prstGeom>
          <a:ln>
            <a:solidFill>
              <a:schemeClr val="accent1"/>
            </a:solidFill>
          </a:ln>
        </p:spPr>
      </p:pic>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3532631"/>
            <a:ext cx="3316224" cy="2487169"/>
          </a:xfrm>
          <a:prstGeom prst="rect">
            <a:avLst/>
          </a:prstGeom>
          <a:ln>
            <a:solidFill>
              <a:schemeClr val="accent1"/>
            </a:solidFill>
          </a:ln>
        </p:spPr>
      </p:pic>
      <p:sp>
        <p:nvSpPr>
          <p:cNvPr id="35" name="Oval 34"/>
          <p:cNvSpPr/>
          <p:nvPr/>
        </p:nvSpPr>
        <p:spPr>
          <a:xfrm>
            <a:off x="7467600" y="4738945"/>
            <a:ext cx="304801" cy="159678"/>
          </a:xfrm>
          <a:prstGeom prst="ellipse">
            <a:avLst/>
          </a:prstGeom>
          <a:noFill/>
          <a:ln>
            <a:solidFill>
              <a:srgbClr val="FF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eft Bracket 37"/>
          <p:cNvSpPr/>
          <p:nvPr/>
        </p:nvSpPr>
        <p:spPr>
          <a:xfrm rot="5400000">
            <a:off x="7563153" y="3884947"/>
            <a:ext cx="54926" cy="2271616"/>
          </a:xfrm>
          <a:prstGeom prst="leftBracket">
            <a:avLst/>
          </a:prstGeom>
          <a:ln w="44450">
            <a:solidFill>
              <a:srgbClr val="FF0000"/>
            </a:solidFill>
          </a:ln>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Arc 38"/>
          <p:cNvSpPr/>
          <p:nvPr/>
        </p:nvSpPr>
        <p:spPr>
          <a:xfrm>
            <a:off x="7696200" y="4822156"/>
            <a:ext cx="121919" cy="319356"/>
          </a:xfrm>
          <a:prstGeom prst="arc">
            <a:avLst/>
          </a:prstGeom>
          <a:ln w="22225">
            <a:solidFill>
              <a:srgbClr val="FF0000"/>
            </a:solidFill>
          </a:ln>
          <a:scene3d>
            <a:camera prst="orthographicFront"/>
            <a:lightRig rig="threePt" dir="t"/>
          </a:scene3d>
          <a:sp3d>
            <a:bevelT w="114300" prst="hardEdg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60" name="Rectangle 464"/>
          <p:cNvSpPr>
            <a:spLocks noChangeArrowheads="1"/>
          </p:cNvSpPr>
          <p:nvPr/>
        </p:nvSpPr>
        <p:spPr bwMode="auto">
          <a:xfrm>
            <a:off x="4760913" y="1803400"/>
            <a:ext cx="3330575" cy="1268413"/>
          </a:xfrm>
          <a:prstGeom prst="rect">
            <a:avLst/>
          </a:prstGeom>
          <a:noFill/>
          <a:ln w="9525">
            <a:noFill/>
            <a:miter lim="800000"/>
            <a:headEnd/>
            <a:tailEnd/>
          </a:ln>
          <a:effectLst/>
        </p:spPr>
        <p:txBody>
          <a:bodyPr/>
          <a:lstStyle/>
          <a:p>
            <a:pPr eaLnBrk="0" hangingPunct="0">
              <a:buFont typeface="Webdings" pitchFamily="18" charset="2"/>
              <a:buNone/>
            </a:pPr>
            <a:endParaRPr lang="en-US" sz="1100"/>
          </a:p>
        </p:txBody>
      </p:sp>
      <p:sp>
        <p:nvSpPr>
          <p:cNvPr id="13" name="Oval 12"/>
          <p:cNvSpPr/>
          <p:nvPr/>
        </p:nvSpPr>
        <p:spPr>
          <a:xfrm>
            <a:off x="847725" y="3276600"/>
            <a:ext cx="228600" cy="228600"/>
          </a:xfrm>
          <a:prstGeom prst="ellipse">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smtClean="0"/>
              <a:t>1</a:t>
            </a:r>
            <a:endParaRPr lang="en-US" sz="1200" dirty="0"/>
          </a:p>
        </p:txBody>
      </p:sp>
      <p:sp>
        <p:nvSpPr>
          <p:cNvPr id="14" name="Oval 13"/>
          <p:cNvSpPr/>
          <p:nvPr/>
        </p:nvSpPr>
        <p:spPr>
          <a:xfrm>
            <a:off x="4267200" y="3395246"/>
            <a:ext cx="228600" cy="228600"/>
          </a:xfrm>
          <a:prstGeom prst="ellipse">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smtClean="0"/>
              <a:t>2</a:t>
            </a:r>
            <a:endParaRPr lang="en-US" sz="1200" dirty="0"/>
          </a:p>
        </p:txBody>
      </p:sp>
      <p:sp>
        <p:nvSpPr>
          <p:cNvPr id="25" name="TextBox 24"/>
          <p:cNvSpPr txBox="1"/>
          <p:nvPr/>
        </p:nvSpPr>
        <p:spPr>
          <a:xfrm>
            <a:off x="228600" y="1220634"/>
            <a:ext cx="8686800" cy="2225225"/>
          </a:xfrm>
          <a:prstGeom prst="rect">
            <a:avLst/>
          </a:prstGeom>
          <a:noFill/>
        </p:spPr>
        <p:txBody>
          <a:bodyPr wrap="square" rtlCol="0">
            <a:spAutoFit/>
          </a:bodyPr>
          <a:lstStyle/>
          <a:p>
            <a:pPr>
              <a:lnSpc>
                <a:spcPct val="110000"/>
              </a:lnSpc>
            </a:pPr>
            <a:r>
              <a:rPr lang="en-US" sz="1600" dirty="0" smtClean="0">
                <a:solidFill>
                  <a:srgbClr val="21076A"/>
                </a:solidFill>
                <a:latin typeface="+mj-lt"/>
              </a:rPr>
              <a:t>What’s Happening?</a:t>
            </a:r>
            <a:endParaRPr lang="en-US" sz="1000" dirty="0" smtClean="0"/>
          </a:p>
          <a:p>
            <a:pPr marL="114300" indent="-114300">
              <a:lnSpc>
                <a:spcPct val="110000"/>
              </a:lnSpc>
              <a:buFont typeface="Wingdings" pitchFamily="2" charset="2"/>
              <a:buChar char="§"/>
            </a:pPr>
            <a:r>
              <a:rPr lang="en-US" sz="1000" dirty="0" smtClean="0"/>
              <a:t>The ASK (Amplitude Shift Key) Modulation signal on Channel 1 is a digital modulation control signal that is turning the RF output on and off in order to transmit a 3 bit counter progressing through the numbers 0-7.</a:t>
            </a:r>
          </a:p>
          <a:p>
            <a:pPr marL="114300" indent="-114300">
              <a:lnSpc>
                <a:spcPct val="110000"/>
              </a:lnSpc>
              <a:buFont typeface="Wingdings" pitchFamily="2" charset="2"/>
              <a:buChar char="§"/>
            </a:pPr>
            <a:r>
              <a:rPr lang="en-US" sz="1000" dirty="0" smtClean="0"/>
              <a:t>The Bit Reference signal on Channel 2 is shown to aid in understanding the bit pattern on the modulation signal. </a:t>
            </a:r>
          </a:p>
          <a:p>
            <a:pPr marL="114300" indent="-114300">
              <a:lnSpc>
                <a:spcPct val="110000"/>
              </a:lnSpc>
              <a:buFont typeface="Wingdings" pitchFamily="2" charset="2"/>
              <a:buChar char="§"/>
            </a:pPr>
            <a:r>
              <a:rPr lang="en-US" sz="1000" dirty="0" smtClean="0"/>
              <a:t>In each of the screenshots, the position of Spectrum Time (orange bar) has been moved to view the spectrum at various points in time.  </a:t>
            </a:r>
          </a:p>
          <a:p>
            <a:pPr marL="571500" lvl="1" indent="-114300">
              <a:lnSpc>
                <a:spcPct val="110000"/>
              </a:lnSpc>
              <a:buFont typeface="Wingdings" pitchFamily="2" charset="2"/>
              <a:buChar char="§"/>
            </a:pPr>
            <a:r>
              <a:rPr lang="en-US" sz="1000" dirty="0" smtClean="0"/>
              <a:t>In        Spectrum Time is positioned where the RF output has been on and stable for a while, thus the view in the frequency domain is a stable signal at 2.4 GHz.</a:t>
            </a:r>
          </a:p>
          <a:p>
            <a:pPr marL="571500" lvl="1" indent="-114300">
              <a:lnSpc>
                <a:spcPct val="110000"/>
              </a:lnSpc>
              <a:buFont typeface="Wingdings" pitchFamily="2" charset="2"/>
              <a:buChar char="§"/>
            </a:pPr>
            <a:r>
              <a:rPr lang="en-US" sz="1000" dirty="0" smtClean="0"/>
              <a:t>In        Spectrum Time is positioned at an off-to-on transition in the RF, thus we see ‘smearing’ in the frequency domain.</a:t>
            </a:r>
          </a:p>
          <a:p>
            <a:pPr marL="571500" lvl="1" indent="-114300">
              <a:lnSpc>
                <a:spcPct val="110000"/>
              </a:lnSpc>
              <a:buFont typeface="Wingdings" pitchFamily="2" charset="2"/>
              <a:buChar char="§"/>
            </a:pPr>
            <a:r>
              <a:rPr lang="en-US" sz="1000" dirty="0" smtClean="0"/>
              <a:t>Similarly, in       </a:t>
            </a:r>
            <a:r>
              <a:rPr lang="en-US" sz="1000" dirty="0"/>
              <a:t>Spectrum Time is positioned at an </a:t>
            </a:r>
            <a:r>
              <a:rPr lang="en-US" sz="1000" dirty="0" smtClean="0"/>
              <a:t>on-to-off </a:t>
            </a:r>
            <a:r>
              <a:rPr lang="en-US" sz="1000" dirty="0"/>
              <a:t>transition in the RF, thus we </a:t>
            </a:r>
            <a:r>
              <a:rPr lang="en-US" sz="1000" dirty="0" smtClean="0"/>
              <a:t>again see </a:t>
            </a:r>
            <a:r>
              <a:rPr lang="en-US" sz="1000" dirty="0"/>
              <a:t>‘smearing’ in the frequency </a:t>
            </a:r>
            <a:r>
              <a:rPr lang="en-US" sz="1000" dirty="0" smtClean="0"/>
              <a:t>domain.</a:t>
            </a:r>
          </a:p>
          <a:p>
            <a:pPr marL="114300" indent="-114300">
              <a:lnSpc>
                <a:spcPct val="110000"/>
              </a:lnSpc>
              <a:buFont typeface="Wingdings" pitchFamily="2" charset="2"/>
              <a:buChar char="§"/>
            </a:pPr>
            <a:r>
              <a:rPr lang="en-US" sz="1000" dirty="0" smtClean="0"/>
              <a:t>Note how you can quickly see how the RF signal amplitude changes over time</a:t>
            </a:r>
            <a:r>
              <a:rPr lang="en-US" sz="1000" dirty="0"/>
              <a:t> </a:t>
            </a:r>
            <a:r>
              <a:rPr lang="en-US" sz="1000" dirty="0" smtClean="0"/>
              <a:t>and relative to other analog or digital control signals.</a:t>
            </a:r>
          </a:p>
          <a:p>
            <a:pPr marL="114300" indent="-114300">
              <a:lnSpc>
                <a:spcPct val="110000"/>
              </a:lnSpc>
              <a:buFont typeface="Wingdings" pitchFamily="2" charset="2"/>
              <a:buChar char="§"/>
            </a:pPr>
            <a:r>
              <a:rPr lang="en-US" sz="1000" dirty="0" smtClean="0"/>
              <a:t>With the MDO4000B Series, you can easily correlate frequency domain events with changes in the time domain signals.</a:t>
            </a:r>
          </a:p>
          <a:p>
            <a:pPr marL="114300" indent="-114300">
              <a:lnSpc>
                <a:spcPct val="110000"/>
              </a:lnSpc>
              <a:buFont typeface="Wingdings" pitchFamily="2" charset="2"/>
              <a:buChar char="§"/>
            </a:pPr>
            <a:endParaRPr lang="en-US" sz="1000" dirty="0"/>
          </a:p>
        </p:txBody>
      </p:sp>
      <p:sp>
        <p:nvSpPr>
          <p:cNvPr id="41" name="Left Bracket 40"/>
          <p:cNvSpPr/>
          <p:nvPr/>
        </p:nvSpPr>
        <p:spPr>
          <a:xfrm rot="5400000" flipH="1">
            <a:off x="5267452" y="3707558"/>
            <a:ext cx="45719" cy="2271776"/>
          </a:xfrm>
          <a:prstGeom prst="leftBracket">
            <a:avLst/>
          </a:prstGeom>
          <a:ln w="44450">
            <a:solidFill>
              <a:srgbClr val="FF0000"/>
            </a:solidFill>
          </a:ln>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ectangle 4"/>
          <p:cNvSpPr>
            <a:spLocks noChangeArrowheads="1"/>
          </p:cNvSpPr>
          <p:nvPr/>
        </p:nvSpPr>
        <p:spPr bwMode="auto">
          <a:xfrm>
            <a:off x="228600" y="304800"/>
            <a:ext cx="8686800" cy="838200"/>
          </a:xfrm>
          <a:prstGeom prst="rect">
            <a:avLst/>
          </a:prstGeom>
          <a:solidFill>
            <a:srgbClr val="A4B3C9">
              <a:alpha val="50000"/>
            </a:srgbClr>
          </a:solidFill>
          <a:ln w="9525">
            <a:solidFill>
              <a:schemeClr val="bg1"/>
            </a:solidFill>
            <a:miter lim="800000"/>
            <a:headEnd/>
            <a:tailEnd/>
          </a:ln>
          <a:effectLst/>
        </p:spPr>
        <p:txBody>
          <a:bodyPr wrap="none" anchor="ctr"/>
          <a:lstStyle/>
          <a:p>
            <a:endParaRPr lang="en-US"/>
          </a:p>
        </p:txBody>
      </p:sp>
      <p:sp>
        <p:nvSpPr>
          <p:cNvPr id="28" name="Rectangle 113"/>
          <p:cNvSpPr>
            <a:spLocks noChangeArrowheads="1"/>
          </p:cNvSpPr>
          <p:nvPr/>
        </p:nvSpPr>
        <p:spPr bwMode="auto">
          <a:xfrm>
            <a:off x="228600" y="304800"/>
            <a:ext cx="8763000" cy="838200"/>
          </a:xfrm>
          <a:prstGeom prst="rect">
            <a:avLst/>
          </a:prstGeom>
          <a:noFill/>
          <a:ln w="9525">
            <a:noFill/>
            <a:miter lim="800000"/>
            <a:headEnd/>
            <a:tailEnd/>
          </a:ln>
          <a:effectLst/>
        </p:spPr>
        <p:txBody>
          <a:bodyPr/>
          <a:lstStyle/>
          <a:p>
            <a:pPr>
              <a:lnSpc>
                <a:spcPct val="110000"/>
              </a:lnSpc>
              <a:buFont typeface="Webdings" pitchFamily="18" charset="2"/>
              <a:buNone/>
            </a:pPr>
            <a:r>
              <a:rPr lang="en-US" sz="1600" dirty="0" smtClean="0">
                <a:solidFill>
                  <a:srgbClr val="21076A"/>
                </a:solidFill>
              </a:rPr>
              <a:t>Explanation of Spectrum Time</a:t>
            </a:r>
            <a:endParaRPr lang="en-US" sz="1000" dirty="0" smtClean="0"/>
          </a:p>
          <a:p>
            <a:pPr marL="114300" indent="-114300">
              <a:lnSpc>
                <a:spcPct val="110000"/>
              </a:lnSpc>
              <a:buFont typeface="Wingdings" pitchFamily="2" charset="2"/>
              <a:buChar char="§"/>
            </a:pPr>
            <a:r>
              <a:rPr lang="en-US" sz="1000" dirty="0"/>
              <a:t>The spectrum shown in the frequency domain </a:t>
            </a:r>
            <a:r>
              <a:rPr lang="en-US" sz="1000" dirty="0" err="1"/>
              <a:t>graticule</a:t>
            </a:r>
            <a:r>
              <a:rPr lang="en-US" sz="1000" dirty="0"/>
              <a:t> corresponds to the period of time indicated by the orange bar in the time domain </a:t>
            </a:r>
            <a:r>
              <a:rPr lang="en-US" sz="1000" dirty="0" err="1"/>
              <a:t>graticule</a:t>
            </a:r>
            <a:endParaRPr lang="en-US" sz="1000" dirty="0"/>
          </a:p>
          <a:p>
            <a:pPr marL="114300" indent="-114300">
              <a:lnSpc>
                <a:spcPct val="110000"/>
              </a:lnSpc>
              <a:buFont typeface="Wingdings" pitchFamily="2" charset="2"/>
              <a:buChar char="§"/>
            </a:pPr>
            <a:r>
              <a:rPr lang="en-US" sz="1000" dirty="0"/>
              <a:t>This orange bar is known as Spectrum Time. </a:t>
            </a:r>
          </a:p>
          <a:p>
            <a:pPr marL="114300" indent="-114300">
              <a:lnSpc>
                <a:spcPct val="110000"/>
              </a:lnSpc>
              <a:buFont typeface="Wingdings" pitchFamily="2" charset="2"/>
              <a:buChar char="§"/>
            </a:pPr>
            <a:r>
              <a:rPr lang="en-US" sz="1000" dirty="0"/>
              <a:t>Spectrum Time can be moved throughout the acquisition to see how the spectrum changes over time or relative to other analog, digital, or bus signals.</a:t>
            </a:r>
          </a:p>
          <a:p>
            <a:pPr marL="114300" indent="-114300">
              <a:lnSpc>
                <a:spcPct val="110000"/>
              </a:lnSpc>
              <a:buFont typeface="Wingdings" pitchFamily="2" charset="2"/>
              <a:buChar char="§"/>
            </a:pPr>
            <a:endParaRPr lang="en-US" sz="1000" dirty="0"/>
          </a:p>
        </p:txBody>
      </p:sp>
      <p:sp>
        <p:nvSpPr>
          <p:cNvPr id="30" name="TextBox 29"/>
          <p:cNvSpPr txBox="1"/>
          <p:nvPr/>
        </p:nvSpPr>
        <p:spPr>
          <a:xfrm>
            <a:off x="499646" y="4628783"/>
            <a:ext cx="338554" cy="1357263"/>
          </a:xfrm>
          <a:prstGeom prst="rect">
            <a:avLst/>
          </a:prstGeom>
          <a:noFill/>
        </p:spPr>
        <p:txBody>
          <a:bodyPr vert="vert270"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1000" b="1" dirty="0" smtClean="0">
                <a:ln w="11430"/>
                <a:solidFill>
                  <a:srgbClr val="FF0000"/>
                </a:solidFill>
                <a:effectLst>
                  <a:outerShdw blurRad="80000" dist="40000" dir="5040000" algn="tl">
                    <a:srgbClr val="000000">
                      <a:alpha val="30000"/>
                    </a:srgbClr>
                  </a:outerShdw>
                </a:effectLst>
              </a:rPr>
              <a:t>Frequency Domain</a:t>
            </a:r>
            <a:endParaRPr lang="en-US" sz="1000" b="1" dirty="0">
              <a:ln w="11430"/>
              <a:solidFill>
                <a:srgbClr val="FF0000"/>
              </a:solidFill>
              <a:effectLst>
                <a:outerShdw blurRad="80000" dist="40000" dir="5040000" algn="tl">
                  <a:srgbClr val="000000">
                    <a:alpha val="30000"/>
                  </a:srgbClr>
                </a:outerShdw>
              </a:effectLst>
            </a:endParaRPr>
          </a:p>
        </p:txBody>
      </p:sp>
      <p:sp>
        <p:nvSpPr>
          <p:cNvPr id="31" name="TextBox 30"/>
          <p:cNvSpPr txBox="1"/>
          <p:nvPr/>
        </p:nvSpPr>
        <p:spPr>
          <a:xfrm>
            <a:off x="499646" y="3576539"/>
            <a:ext cx="338554" cy="1037907"/>
          </a:xfrm>
          <a:prstGeom prst="rect">
            <a:avLst/>
          </a:prstGeom>
          <a:noFill/>
        </p:spPr>
        <p:txBody>
          <a:bodyPr vert="vert270"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1000" b="1" dirty="0" smtClean="0">
                <a:ln w="11430"/>
                <a:solidFill>
                  <a:srgbClr val="FF0000"/>
                </a:solidFill>
                <a:effectLst>
                  <a:outerShdw blurRad="80000" dist="40000" dir="5040000" algn="tl">
                    <a:srgbClr val="000000">
                      <a:alpha val="30000"/>
                    </a:srgbClr>
                  </a:outerShdw>
                </a:effectLst>
              </a:rPr>
              <a:t>Time Domain</a:t>
            </a:r>
            <a:endParaRPr lang="en-US" sz="1000" b="1" dirty="0">
              <a:ln w="11430"/>
              <a:solidFill>
                <a:srgbClr val="FF0000"/>
              </a:solidFill>
              <a:effectLst>
                <a:outerShdw blurRad="80000" dist="40000" dir="5040000" algn="tl">
                  <a:srgbClr val="000000">
                    <a:alpha val="30000"/>
                  </a:srgbClr>
                </a:outerShdw>
              </a:effectLst>
            </a:endParaRPr>
          </a:p>
        </p:txBody>
      </p:sp>
      <p:sp>
        <p:nvSpPr>
          <p:cNvPr id="36" name="Left Bracket 35"/>
          <p:cNvSpPr/>
          <p:nvPr/>
        </p:nvSpPr>
        <p:spPr>
          <a:xfrm rot="5400000">
            <a:off x="2472362" y="3102643"/>
            <a:ext cx="47900" cy="3316224"/>
          </a:xfrm>
          <a:prstGeom prst="leftBracket">
            <a:avLst/>
          </a:prstGeom>
          <a:ln w="44450">
            <a:solidFill>
              <a:srgbClr val="FF0000"/>
            </a:solidFill>
          </a:ln>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Oval 44"/>
          <p:cNvSpPr/>
          <p:nvPr/>
        </p:nvSpPr>
        <p:spPr>
          <a:xfrm>
            <a:off x="6705600" y="3517084"/>
            <a:ext cx="228600" cy="228600"/>
          </a:xfrm>
          <a:prstGeom prst="ellipse">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smtClean="0"/>
              <a:t>3</a:t>
            </a:r>
            <a:endParaRPr lang="en-US" sz="1200" dirty="0"/>
          </a:p>
        </p:txBody>
      </p:sp>
      <p:sp>
        <p:nvSpPr>
          <p:cNvPr id="21" name="TextBox 20"/>
          <p:cNvSpPr txBox="1"/>
          <p:nvPr/>
        </p:nvSpPr>
        <p:spPr>
          <a:xfrm>
            <a:off x="4284197" y="6581001"/>
            <a:ext cx="587020" cy="276999"/>
          </a:xfrm>
          <a:prstGeom prst="rect">
            <a:avLst/>
          </a:prstGeom>
          <a:noFill/>
        </p:spPr>
        <p:txBody>
          <a:bodyPr wrap="none" rtlCol="0">
            <a:spAutoFit/>
          </a:bodyPr>
          <a:lstStyle/>
          <a:p>
            <a:r>
              <a:rPr lang="en-US" sz="1200" dirty="0" smtClean="0"/>
              <a:t>- 14 - </a:t>
            </a:r>
            <a:endParaRPr lang="en-US" sz="1200" dirty="0"/>
          </a:p>
        </p:txBody>
      </p:sp>
      <p:sp>
        <p:nvSpPr>
          <p:cNvPr id="22" name="Oval 21"/>
          <p:cNvSpPr/>
          <p:nvPr/>
        </p:nvSpPr>
        <p:spPr>
          <a:xfrm>
            <a:off x="1038223" y="2200690"/>
            <a:ext cx="180975" cy="143291"/>
          </a:xfrm>
          <a:prstGeom prst="ellipse">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smtClean="0"/>
              <a:t>1</a:t>
            </a:r>
            <a:endParaRPr lang="en-US" sz="1200" dirty="0"/>
          </a:p>
        </p:txBody>
      </p:sp>
      <p:sp>
        <p:nvSpPr>
          <p:cNvPr id="23" name="Oval 22"/>
          <p:cNvSpPr/>
          <p:nvPr/>
        </p:nvSpPr>
        <p:spPr>
          <a:xfrm>
            <a:off x="1038222" y="2531642"/>
            <a:ext cx="180975" cy="143291"/>
          </a:xfrm>
          <a:prstGeom prst="ellipse">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smtClean="0"/>
              <a:t>2</a:t>
            </a:r>
            <a:endParaRPr lang="en-US" sz="1200" dirty="0"/>
          </a:p>
        </p:txBody>
      </p:sp>
      <p:sp>
        <p:nvSpPr>
          <p:cNvPr id="34" name="Oval 33"/>
          <p:cNvSpPr/>
          <p:nvPr/>
        </p:nvSpPr>
        <p:spPr>
          <a:xfrm>
            <a:off x="1552842" y="2696120"/>
            <a:ext cx="180975" cy="143291"/>
          </a:xfrm>
          <a:prstGeom prst="ellipse">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smtClean="0"/>
              <a:t>3</a:t>
            </a:r>
            <a:endParaRPr lang="en-US" sz="1200" dirty="0"/>
          </a:p>
        </p:txBody>
      </p:sp>
      <p:sp>
        <p:nvSpPr>
          <p:cNvPr id="40" name="Oval 39"/>
          <p:cNvSpPr/>
          <p:nvPr/>
        </p:nvSpPr>
        <p:spPr>
          <a:xfrm>
            <a:off x="5110163" y="4619101"/>
            <a:ext cx="304801" cy="159678"/>
          </a:xfrm>
          <a:prstGeom prst="ellipse">
            <a:avLst/>
          </a:prstGeom>
          <a:noFill/>
          <a:ln>
            <a:solidFill>
              <a:srgbClr val="FF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c 41"/>
          <p:cNvSpPr/>
          <p:nvPr/>
        </p:nvSpPr>
        <p:spPr>
          <a:xfrm>
            <a:off x="5362102" y="4702312"/>
            <a:ext cx="121919" cy="319356"/>
          </a:xfrm>
          <a:prstGeom prst="arc">
            <a:avLst/>
          </a:prstGeom>
          <a:ln w="22225">
            <a:solidFill>
              <a:srgbClr val="FF0000"/>
            </a:solidFill>
          </a:ln>
          <a:scene3d>
            <a:camera prst="orthographicFront"/>
            <a:lightRig rig="threePt" dir="t"/>
          </a:scene3d>
          <a:sp3d>
            <a:bevelT w="114300" prst="hardEdg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p:cNvSpPr txBox="1"/>
          <p:nvPr/>
        </p:nvSpPr>
        <p:spPr>
          <a:xfrm rot="5400000">
            <a:off x="1986761" y="3426261"/>
            <a:ext cx="338554" cy="1873677"/>
          </a:xfrm>
          <a:prstGeom prst="rect">
            <a:avLst/>
          </a:prstGeom>
          <a:noFill/>
        </p:spPr>
        <p:txBody>
          <a:bodyPr vert="vert270"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1000" b="1" dirty="0" smtClean="0">
                <a:ln w="11430"/>
                <a:solidFill>
                  <a:srgbClr val="FF0000"/>
                </a:solidFill>
                <a:effectLst>
                  <a:outerShdw blurRad="80000" dist="40000" dir="5040000" algn="tl">
                    <a:srgbClr val="000000">
                      <a:alpha val="30000"/>
                    </a:srgbClr>
                  </a:outerShdw>
                </a:effectLst>
              </a:rPr>
              <a:t>RF Amplitude vs. Time Trace</a:t>
            </a:r>
            <a:endParaRPr lang="en-US" sz="1000" b="1" dirty="0">
              <a:ln w="11430"/>
              <a:solidFill>
                <a:srgbClr val="FF0000"/>
              </a:solidFill>
              <a:effectLst>
                <a:outerShdw blurRad="80000" dist="40000" dir="5040000" algn="tl">
                  <a:srgbClr val="000000">
                    <a:alpha val="30000"/>
                  </a:srgbClr>
                </a:outerShdw>
              </a:effectLst>
            </a:endParaRPr>
          </a:p>
        </p:txBody>
      </p:sp>
      <p:sp>
        <p:nvSpPr>
          <p:cNvPr id="44" name="Oval 43"/>
          <p:cNvSpPr/>
          <p:nvPr/>
        </p:nvSpPr>
        <p:spPr>
          <a:xfrm>
            <a:off x="2366962" y="4469470"/>
            <a:ext cx="304801" cy="159678"/>
          </a:xfrm>
          <a:prstGeom prst="ellipse">
            <a:avLst/>
          </a:prstGeom>
          <a:noFill/>
          <a:ln>
            <a:solidFill>
              <a:srgbClr val="FF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c 46"/>
          <p:cNvSpPr/>
          <p:nvPr/>
        </p:nvSpPr>
        <p:spPr>
          <a:xfrm>
            <a:off x="2614138" y="4574958"/>
            <a:ext cx="121919" cy="319356"/>
          </a:xfrm>
          <a:prstGeom prst="arc">
            <a:avLst/>
          </a:prstGeom>
          <a:ln w="22225">
            <a:solidFill>
              <a:srgbClr val="FF0000"/>
            </a:solidFill>
          </a:ln>
          <a:scene3d>
            <a:camera prst="orthographicFront"/>
            <a:lightRig rig="threePt" dir="t"/>
          </a:scene3d>
          <a:sp3d>
            <a:bevelT w="114300" prst="hardEdg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6107" y="3424162"/>
            <a:ext cx="2635893" cy="1976920"/>
          </a:xfrm>
          <a:prstGeom prst="rect">
            <a:avLst/>
          </a:prstGeom>
        </p:spPr>
      </p:pic>
      <p:sp>
        <p:nvSpPr>
          <p:cNvPr id="36" name="Rectangle 13"/>
          <p:cNvSpPr>
            <a:spLocks noChangeArrowheads="1"/>
          </p:cNvSpPr>
          <p:nvPr/>
        </p:nvSpPr>
        <p:spPr bwMode="auto">
          <a:xfrm>
            <a:off x="270296" y="1473143"/>
            <a:ext cx="8568904" cy="456301"/>
          </a:xfrm>
          <a:prstGeom prst="rect">
            <a:avLst/>
          </a:prstGeom>
          <a:solidFill>
            <a:srgbClr val="A4B3C9">
              <a:alpha val="25000"/>
            </a:srgbClr>
          </a:solidFill>
          <a:ln w="9525">
            <a:solidFill>
              <a:schemeClr val="bg1"/>
            </a:solidFill>
            <a:miter lim="800000"/>
            <a:headEnd/>
            <a:tailEnd/>
          </a:ln>
          <a:effectLst/>
        </p:spPr>
        <p:txBody>
          <a:bodyPr wrap="none" anchor="ctr"/>
          <a:lstStyle/>
          <a:p>
            <a:endParaRPr lang="en-US"/>
          </a:p>
        </p:txBody>
      </p:sp>
      <p:sp>
        <p:nvSpPr>
          <p:cNvPr id="50" name="Text Box 41"/>
          <p:cNvSpPr txBox="1">
            <a:spLocks noChangeArrowheads="1"/>
          </p:cNvSpPr>
          <p:nvPr/>
        </p:nvSpPr>
        <p:spPr bwMode="auto">
          <a:xfrm>
            <a:off x="76200" y="107950"/>
            <a:ext cx="5766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a:solidFill>
                  <a:srgbClr val="21076A"/>
                </a:solidFill>
                <a:latin typeface="HelveticaNeue LT 55 Roman"/>
              </a:rPr>
              <a:t> </a:t>
            </a:r>
            <a:r>
              <a:rPr lang="en-US" sz="2400" dirty="0" smtClean="0">
                <a:solidFill>
                  <a:srgbClr val="21076A"/>
                </a:solidFill>
                <a:latin typeface="HelveticaNeue LT 55 Roman"/>
              </a:rPr>
              <a:t>MDO4000B </a:t>
            </a:r>
            <a:r>
              <a:rPr lang="en-US" sz="2400" dirty="0">
                <a:solidFill>
                  <a:srgbClr val="21076A"/>
                </a:solidFill>
                <a:latin typeface="HelveticaNeue LT 55 Roman"/>
              </a:rPr>
              <a:t>Mixed </a:t>
            </a:r>
            <a:r>
              <a:rPr lang="en-US" sz="2400" dirty="0" smtClean="0">
                <a:solidFill>
                  <a:srgbClr val="21076A"/>
                </a:solidFill>
                <a:latin typeface="HelveticaNeue LT 55 Roman"/>
              </a:rPr>
              <a:t>Domain </a:t>
            </a:r>
            <a:r>
              <a:rPr lang="en-US" sz="2400" dirty="0">
                <a:solidFill>
                  <a:srgbClr val="21076A"/>
                </a:solidFill>
                <a:latin typeface="HelveticaNeue LT 55 Roman"/>
              </a:rPr>
              <a:t>Oscilloscope</a:t>
            </a:r>
          </a:p>
        </p:txBody>
      </p:sp>
      <p:sp>
        <p:nvSpPr>
          <p:cNvPr id="51" name="Text Box 42"/>
          <p:cNvSpPr txBox="1">
            <a:spLocks noChangeArrowheads="1"/>
          </p:cNvSpPr>
          <p:nvPr/>
        </p:nvSpPr>
        <p:spPr bwMode="auto">
          <a:xfrm>
            <a:off x="152400" y="488950"/>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a:solidFill>
                  <a:srgbClr val="5E6A71"/>
                </a:solidFill>
                <a:latin typeface="HelveticaNeue LT 55 Roman"/>
              </a:rPr>
              <a:t>Debugging Frequency Modulated Signals</a:t>
            </a:r>
          </a:p>
        </p:txBody>
      </p:sp>
      <p:sp>
        <p:nvSpPr>
          <p:cNvPr id="13" name="Rectangle 18"/>
          <p:cNvSpPr>
            <a:spLocks noChangeArrowheads="1"/>
          </p:cNvSpPr>
          <p:nvPr/>
        </p:nvSpPr>
        <p:spPr bwMode="auto">
          <a:xfrm>
            <a:off x="271730" y="914400"/>
            <a:ext cx="8567470" cy="524419"/>
          </a:xfrm>
          <a:prstGeom prst="rect">
            <a:avLst/>
          </a:prstGeom>
          <a:solidFill>
            <a:srgbClr val="C2D2EA"/>
          </a:solidFill>
          <a:ln w="9525">
            <a:solidFill>
              <a:schemeClr val="bg1"/>
            </a:solidFill>
            <a:miter lim="800000"/>
            <a:headEnd/>
            <a:tailEnd/>
          </a:ln>
        </p:spPr>
        <p:txBody>
          <a:bodyPr wrap="none" anchor="ctr"/>
          <a:lstStyle/>
          <a:p>
            <a:endParaRPr lang="en-US" dirty="0"/>
          </a:p>
        </p:txBody>
      </p:sp>
      <p:sp>
        <p:nvSpPr>
          <p:cNvPr id="14" name="Text Box 20"/>
          <p:cNvSpPr txBox="1">
            <a:spLocks noChangeArrowheads="1"/>
          </p:cNvSpPr>
          <p:nvPr/>
        </p:nvSpPr>
        <p:spPr bwMode="auto">
          <a:xfrm>
            <a:off x="304800" y="914400"/>
            <a:ext cx="85344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nSpc>
                <a:spcPct val="120000"/>
              </a:lnSpc>
              <a:buFont typeface="Webdings" pitchFamily="18" charset="2"/>
              <a:buNone/>
            </a:pPr>
            <a:r>
              <a:rPr lang="en-US" sz="1200" dirty="0"/>
              <a:t>Characterizing and correlating time varying RF events with analog signals can be difficult and time-consuming. With the right oscilloscope, you can easily </a:t>
            </a:r>
            <a:r>
              <a:rPr lang="en-US" sz="1200" dirty="0" smtClean="0"/>
              <a:t>monitor system behavior with easy-to-use signal visualization tools. </a:t>
            </a:r>
            <a:endParaRPr lang="en-US" sz="1200" dirty="0"/>
          </a:p>
        </p:txBody>
      </p:sp>
      <p:sp>
        <p:nvSpPr>
          <p:cNvPr id="15" name="Text Box 3"/>
          <p:cNvSpPr txBox="1">
            <a:spLocks noChangeArrowheads="1"/>
          </p:cNvSpPr>
          <p:nvPr/>
        </p:nvSpPr>
        <p:spPr bwMode="auto">
          <a:xfrm>
            <a:off x="278922" y="2703576"/>
            <a:ext cx="2845277" cy="247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174625"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nSpc>
                <a:spcPct val="40000"/>
              </a:lnSpc>
            </a:pPr>
            <a:endParaRPr lang="en-US" sz="1100" b="1" dirty="0">
              <a:solidFill>
                <a:srgbClr val="21076A"/>
              </a:solidFill>
              <a:latin typeface="Verdana" pitchFamily="34" charset="0"/>
            </a:endParaRPr>
          </a:p>
          <a:p>
            <a:pPr>
              <a:lnSpc>
                <a:spcPct val="114000"/>
              </a:lnSpc>
              <a:buClr>
                <a:srgbClr val="5E6A71"/>
              </a:buClr>
              <a:buFont typeface="Wingdings" pitchFamily="2" charset="2"/>
              <a:buChar char="§"/>
            </a:pPr>
            <a:r>
              <a:rPr lang="en-US" sz="1100" dirty="0"/>
              <a:t>Move Channel 1 probe tip to </a:t>
            </a:r>
            <a:r>
              <a:rPr lang="en-US" sz="1100" dirty="0" smtClean="0"/>
              <a:t>the </a:t>
            </a:r>
            <a:r>
              <a:rPr lang="en-US" sz="1100" b="1" dirty="0"/>
              <a:t>TRIGGER</a:t>
            </a:r>
            <a:r>
              <a:rPr lang="en-US" sz="1100" dirty="0"/>
              <a:t> loop on the test board.</a:t>
            </a:r>
          </a:p>
          <a:p>
            <a:pPr>
              <a:lnSpc>
                <a:spcPct val="114000"/>
              </a:lnSpc>
              <a:buClr>
                <a:srgbClr val="5E6A71"/>
              </a:buClr>
              <a:buFont typeface="Wingdings" pitchFamily="2" charset="2"/>
              <a:buChar char="§"/>
            </a:pPr>
            <a:r>
              <a:rPr lang="en-US" sz="1100" dirty="0"/>
              <a:t>Push the </a:t>
            </a:r>
            <a:r>
              <a:rPr lang="en-US" sz="1100" b="1" dirty="0"/>
              <a:t>Mode</a:t>
            </a:r>
            <a:r>
              <a:rPr lang="en-US" sz="1100" dirty="0"/>
              <a:t> button on the test board until the </a:t>
            </a:r>
            <a:r>
              <a:rPr lang="en-US" sz="1100" u="sng" dirty="0" smtClean="0"/>
              <a:t>Frequency Hop</a:t>
            </a:r>
            <a:r>
              <a:rPr lang="en-US" sz="1100" dirty="0" smtClean="0"/>
              <a:t> </a:t>
            </a:r>
            <a:r>
              <a:rPr lang="en-US" sz="1100" dirty="0"/>
              <a:t>LED is lit.</a:t>
            </a:r>
          </a:p>
          <a:p>
            <a:pPr>
              <a:lnSpc>
                <a:spcPct val="114000"/>
              </a:lnSpc>
              <a:buClr>
                <a:srgbClr val="5E6A71"/>
              </a:buClr>
              <a:buFont typeface="Wingdings" pitchFamily="2" charset="2"/>
              <a:buChar char="§"/>
            </a:pPr>
            <a:r>
              <a:rPr lang="en-US" sz="1100" dirty="0"/>
              <a:t>Press the </a:t>
            </a:r>
            <a:r>
              <a:rPr lang="en-US" sz="1100" b="1" dirty="0"/>
              <a:t>Default Setup</a:t>
            </a:r>
            <a:r>
              <a:rPr lang="en-US" sz="1100" dirty="0"/>
              <a:t> front-panel button.</a:t>
            </a:r>
          </a:p>
          <a:p>
            <a:pPr>
              <a:lnSpc>
                <a:spcPct val="114000"/>
              </a:lnSpc>
              <a:buClr>
                <a:srgbClr val="5E6A71"/>
              </a:buClr>
              <a:buFont typeface="Wingdings" pitchFamily="2" charset="2"/>
              <a:buChar char="§"/>
            </a:pPr>
            <a:r>
              <a:rPr lang="en-US" sz="1100" dirty="0"/>
              <a:t>Press the </a:t>
            </a:r>
            <a:r>
              <a:rPr lang="en-US" sz="1100" b="1" dirty="0"/>
              <a:t>Utility</a:t>
            </a:r>
            <a:r>
              <a:rPr lang="en-US" sz="1100" dirty="0"/>
              <a:t> front panel-button.</a:t>
            </a:r>
          </a:p>
          <a:p>
            <a:pPr>
              <a:lnSpc>
                <a:spcPct val="114000"/>
              </a:lnSpc>
              <a:buClr>
                <a:srgbClr val="5E6A71"/>
              </a:buClr>
              <a:buFont typeface="Wingdings" pitchFamily="2" charset="2"/>
              <a:buChar char="§"/>
            </a:pPr>
            <a:r>
              <a:rPr lang="en-US" sz="1100" dirty="0"/>
              <a:t>Press </a:t>
            </a:r>
            <a:r>
              <a:rPr lang="en-US" sz="1100" b="1" dirty="0"/>
              <a:t>Utility Page </a:t>
            </a:r>
            <a:r>
              <a:rPr lang="en-US" sz="1100" dirty="0"/>
              <a:t>and select </a:t>
            </a:r>
            <a:r>
              <a:rPr lang="en-US" sz="1100" b="1" dirty="0"/>
              <a:t>Demo </a:t>
            </a:r>
            <a:r>
              <a:rPr lang="en-US" sz="1100" dirty="0"/>
              <a:t>using Multipurpose     .</a:t>
            </a:r>
          </a:p>
          <a:p>
            <a:pPr>
              <a:lnSpc>
                <a:spcPct val="114000"/>
              </a:lnSpc>
              <a:buClr>
                <a:srgbClr val="5E6A71"/>
              </a:buClr>
              <a:buFont typeface="Wingdings" pitchFamily="2" charset="2"/>
              <a:buChar char="§"/>
            </a:pPr>
            <a:r>
              <a:rPr lang="en-US" sz="1100" dirty="0"/>
              <a:t>Press </a:t>
            </a:r>
            <a:r>
              <a:rPr lang="en-US" sz="1100" b="1" dirty="0" smtClean="0"/>
              <a:t>Frequency Hop </a:t>
            </a:r>
            <a:r>
              <a:rPr lang="en-US" sz="1100" dirty="0"/>
              <a:t>button.</a:t>
            </a:r>
          </a:p>
          <a:p>
            <a:pPr>
              <a:lnSpc>
                <a:spcPct val="114000"/>
              </a:lnSpc>
              <a:buClr>
                <a:srgbClr val="5E6A71"/>
              </a:buClr>
              <a:buFont typeface="Wingdings" pitchFamily="2" charset="2"/>
              <a:buChar char="§"/>
            </a:pPr>
            <a:r>
              <a:rPr lang="en-US" sz="1100" dirty="0"/>
              <a:t>Press </a:t>
            </a:r>
            <a:r>
              <a:rPr lang="en-US" sz="1100" b="1" dirty="0"/>
              <a:t>Recall Demo Setup</a:t>
            </a:r>
            <a:r>
              <a:rPr lang="en-US" sz="1100" dirty="0"/>
              <a:t>. </a:t>
            </a:r>
          </a:p>
          <a:p>
            <a:pPr>
              <a:lnSpc>
                <a:spcPct val="114000"/>
              </a:lnSpc>
              <a:buClr>
                <a:srgbClr val="5E6A71"/>
              </a:buClr>
              <a:buFont typeface="Wingdings" pitchFamily="2" charset="2"/>
              <a:buChar char="§"/>
            </a:pPr>
            <a:r>
              <a:rPr lang="en-US" sz="1100" dirty="0"/>
              <a:t>Press </a:t>
            </a:r>
            <a:r>
              <a:rPr lang="en-US" sz="1100" b="1" dirty="0"/>
              <a:t>Menu Off </a:t>
            </a:r>
            <a:r>
              <a:rPr lang="en-US" sz="1100" dirty="0"/>
              <a:t>front-panel button.</a:t>
            </a:r>
          </a:p>
        </p:txBody>
      </p:sp>
      <p:sp>
        <p:nvSpPr>
          <p:cNvPr id="16" name="Text Box 8"/>
          <p:cNvSpPr txBox="1">
            <a:spLocks noChangeArrowheads="1"/>
          </p:cNvSpPr>
          <p:nvPr/>
        </p:nvSpPr>
        <p:spPr bwMode="auto">
          <a:xfrm>
            <a:off x="273050" y="1981200"/>
            <a:ext cx="5651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5400" b="1" dirty="0">
                <a:solidFill>
                  <a:srgbClr val="5482AB"/>
                </a:solidFill>
              </a:rPr>
              <a:t>1</a:t>
            </a:r>
          </a:p>
        </p:txBody>
      </p:sp>
      <p:sp>
        <p:nvSpPr>
          <p:cNvPr id="18" name="Text Box 10"/>
          <p:cNvSpPr txBox="1">
            <a:spLocks noChangeArrowheads="1"/>
          </p:cNvSpPr>
          <p:nvPr/>
        </p:nvSpPr>
        <p:spPr bwMode="auto">
          <a:xfrm>
            <a:off x="5943600" y="2016712"/>
            <a:ext cx="5693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5400" b="1" dirty="0">
                <a:solidFill>
                  <a:srgbClr val="5482AB"/>
                </a:solidFill>
              </a:rPr>
              <a:t>2</a:t>
            </a:r>
          </a:p>
        </p:txBody>
      </p:sp>
      <p:sp>
        <p:nvSpPr>
          <p:cNvPr id="19" name="Rectangle 11"/>
          <p:cNvSpPr>
            <a:spLocks noChangeArrowheads="1"/>
          </p:cNvSpPr>
          <p:nvPr/>
        </p:nvSpPr>
        <p:spPr bwMode="auto">
          <a:xfrm>
            <a:off x="6573690" y="2252246"/>
            <a:ext cx="22655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smtClean="0">
                <a:solidFill>
                  <a:srgbClr val="21076A"/>
                </a:solidFill>
              </a:rPr>
              <a:t>Exploring</a:t>
            </a:r>
            <a:endParaRPr lang="en-US" sz="1600" dirty="0">
              <a:solidFill>
                <a:srgbClr val="21076A"/>
              </a:solidFill>
            </a:endParaRPr>
          </a:p>
        </p:txBody>
      </p:sp>
      <p:sp>
        <p:nvSpPr>
          <p:cNvPr id="20" name="Rectangle 21"/>
          <p:cNvSpPr>
            <a:spLocks noChangeArrowheads="1"/>
          </p:cNvSpPr>
          <p:nvPr/>
        </p:nvSpPr>
        <p:spPr bwMode="auto">
          <a:xfrm>
            <a:off x="278922" y="2021887"/>
            <a:ext cx="2743200" cy="3388313"/>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22" name="Rectangle 23"/>
          <p:cNvSpPr>
            <a:spLocks noChangeArrowheads="1"/>
          </p:cNvSpPr>
          <p:nvPr/>
        </p:nvSpPr>
        <p:spPr bwMode="auto">
          <a:xfrm>
            <a:off x="5943600" y="2030766"/>
            <a:ext cx="2895600" cy="3379434"/>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24" name="Text Box 25"/>
          <p:cNvSpPr txBox="1">
            <a:spLocks noChangeArrowheads="1"/>
          </p:cNvSpPr>
          <p:nvPr/>
        </p:nvSpPr>
        <p:spPr bwMode="auto">
          <a:xfrm>
            <a:off x="5943599" y="2804077"/>
            <a:ext cx="2895601" cy="252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174625"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nSpc>
                <a:spcPct val="120000"/>
              </a:lnSpc>
              <a:buClr>
                <a:srgbClr val="5E6A71"/>
              </a:buClr>
              <a:buFont typeface="Wingdings" pitchFamily="2" charset="2"/>
              <a:buChar char="§"/>
            </a:pPr>
            <a:r>
              <a:rPr lang="en-US" sz="1100" dirty="0" smtClean="0"/>
              <a:t>Press the </a:t>
            </a:r>
            <a:r>
              <a:rPr lang="en-US" sz="1100" b="1" dirty="0" smtClean="0"/>
              <a:t>Single</a:t>
            </a:r>
            <a:r>
              <a:rPr lang="en-US" sz="1100" dirty="0" smtClean="0"/>
              <a:t> </a:t>
            </a:r>
            <a:r>
              <a:rPr lang="en-US" sz="1100" dirty="0"/>
              <a:t>front-panel button to acquire a single </a:t>
            </a:r>
            <a:r>
              <a:rPr lang="en-US" sz="1100" dirty="0" smtClean="0"/>
              <a:t>acquisition.</a:t>
            </a:r>
            <a:endParaRPr lang="en-US" sz="1100" dirty="0"/>
          </a:p>
          <a:p>
            <a:pPr>
              <a:lnSpc>
                <a:spcPct val="120000"/>
              </a:lnSpc>
              <a:buClr>
                <a:srgbClr val="5E6A71"/>
              </a:buClr>
              <a:buFont typeface="Wingdings" pitchFamily="2" charset="2"/>
              <a:buChar char="§"/>
            </a:pPr>
            <a:r>
              <a:rPr lang="en-US" sz="1100" dirty="0"/>
              <a:t>Use the front-panel Wave Inspector </a:t>
            </a:r>
            <a:r>
              <a:rPr lang="en-US" sz="1100" b="1" dirty="0"/>
              <a:t>Pan</a:t>
            </a:r>
            <a:r>
              <a:rPr lang="en-US" sz="1100" dirty="0"/>
              <a:t> knob (outer ring) to move the Spectrum Time indicator (orange bar) through the acquisition to see how the spectrum changes with the </a:t>
            </a:r>
            <a:r>
              <a:rPr lang="en-US" sz="1100" dirty="0" smtClean="0"/>
              <a:t>Frequency Modulation.</a:t>
            </a:r>
            <a:endParaRPr lang="en-US" sz="1100" dirty="0"/>
          </a:p>
          <a:p>
            <a:pPr>
              <a:lnSpc>
                <a:spcPct val="120000"/>
              </a:lnSpc>
              <a:buClr>
                <a:srgbClr val="5E6A71"/>
              </a:buClr>
              <a:buFont typeface="Wingdings" pitchFamily="2" charset="2"/>
              <a:buChar char="§"/>
            </a:pPr>
            <a:r>
              <a:rPr lang="en-US" sz="1100" dirty="0"/>
              <a:t>Notice the RF </a:t>
            </a:r>
            <a:r>
              <a:rPr lang="en-US" sz="1100" dirty="0" smtClean="0"/>
              <a:t>Frequency </a:t>
            </a:r>
            <a:r>
              <a:rPr lang="en-US" sz="1100" dirty="0"/>
              <a:t>vs. Time trace in the time domain </a:t>
            </a:r>
            <a:r>
              <a:rPr lang="en-US" sz="1100" dirty="0" err="1"/>
              <a:t>graticule</a:t>
            </a:r>
            <a:r>
              <a:rPr lang="en-US" sz="1100" dirty="0"/>
              <a:t> (orange) allows you to quickly see how the RF signal </a:t>
            </a:r>
            <a:r>
              <a:rPr lang="en-US" sz="1100" dirty="0" smtClean="0"/>
              <a:t>frequency </a:t>
            </a:r>
            <a:r>
              <a:rPr lang="en-US" sz="1100" dirty="0"/>
              <a:t>changes over time and relative to other time domain </a:t>
            </a:r>
            <a:r>
              <a:rPr lang="en-US" sz="1100" dirty="0" smtClean="0"/>
              <a:t>signals.</a:t>
            </a:r>
            <a:endParaRPr lang="en-US" sz="1100" dirty="0"/>
          </a:p>
        </p:txBody>
      </p:sp>
      <p:sp>
        <p:nvSpPr>
          <p:cNvPr id="28" name="Rectangle 3"/>
          <p:cNvSpPr>
            <a:spLocks noChangeArrowheads="1"/>
          </p:cNvSpPr>
          <p:nvPr/>
        </p:nvSpPr>
        <p:spPr bwMode="auto">
          <a:xfrm>
            <a:off x="287548" y="5472106"/>
            <a:ext cx="8551652" cy="346075"/>
          </a:xfrm>
          <a:prstGeom prst="rect">
            <a:avLst/>
          </a:prstGeom>
          <a:solidFill>
            <a:srgbClr val="21076A"/>
          </a:solidFill>
          <a:ln w="9525">
            <a:solidFill>
              <a:schemeClr val="bg1"/>
            </a:solidFill>
            <a:miter lim="800000"/>
            <a:headEnd/>
            <a:tailEnd/>
          </a:ln>
        </p:spPr>
        <p:txBody>
          <a:bodyPr wrap="none" anchor="ctr"/>
          <a:lstStyle/>
          <a:p>
            <a:endParaRPr lang="en-US" dirty="0"/>
          </a:p>
        </p:txBody>
      </p:sp>
      <p:sp>
        <p:nvSpPr>
          <p:cNvPr id="29" name="Text Box 17"/>
          <p:cNvSpPr txBox="1">
            <a:spLocks noChangeArrowheads="1"/>
          </p:cNvSpPr>
          <p:nvPr/>
        </p:nvSpPr>
        <p:spPr bwMode="auto">
          <a:xfrm>
            <a:off x="0" y="5410200"/>
            <a:ext cx="853135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gn="ctr">
              <a:buFont typeface="Webdings" pitchFamily="18" charset="2"/>
              <a:buNone/>
            </a:pPr>
            <a:r>
              <a:rPr lang="en-US" dirty="0">
                <a:solidFill>
                  <a:schemeClr val="bg1"/>
                </a:solidFill>
                <a:latin typeface="HelveticaNeue LT 55 Roman"/>
              </a:rPr>
              <a:t>Summary</a:t>
            </a:r>
          </a:p>
        </p:txBody>
      </p:sp>
      <p:sp>
        <p:nvSpPr>
          <p:cNvPr id="30" name="Rectangle 19"/>
          <p:cNvSpPr>
            <a:spLocks noChangeArrowheads="1"/>
          </p:cNvSpPr>
          <p:nvPr/>
        </p:nvSpPr>
        <p:spPr bwMode="auto">
          <a:xfrm>
            <a:off x="287548" y="5840088"/>
            <a:ext cx="8551652" cy="720725"/>
          </a:xfrm>
          <a:prstGeom prst="rect">
            <a:avLst/>
          </a:prstGeom>
          <a:solidFill>
            <a:srgbClr val="E1E9F5"/>
          </a:solidFill>
          <a:ln w="9525">
            <a:solidFill>
              <a:schemeClr val="bg1"/>
            </a:solidFill>
            <a:miter lim="800000"/>
            <a:headEnd/>
            <a:tailEnd/>
          </a:ln>
        </p:spPr>
        <p:txBody>
          <a:bodyPr wrap="none" anchor="ctr"/>
          <a:lstStyle/>
          <a:p>
            <a:endParaRPr lang="en-US" dirty="0"/>
          </a:p>
        </p:txBody>
      </p:sp>
      <p:sp>
        <p:nvSpPr>
          <p:cNvPr id="31" name="Rectangle 38"/>
          <p:cNvSpPr>
            <a:spLocks noChangeArrowheads="1"/>
          </p:cNvSpPr>
          <p:nvPr/>
        </p:nvSpPr>
        <p:spPr bwMode="auto">
          <a:xfrm>
            <a:off x="304800" y="5844958"/>
            <a:ext cx="85344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en-US" sz="1200" dirty="0" smtClean="0"/>
              <a:t>Modern RF signals can vary significantly with time. With </a:t>
            </a:r>
            <a:r>
              <a:rPr lang="en-US" sz="1200" dirty="0"/>
              <a:t>a Mixed Domain Oscilloscope, you can quickly characterize time varying RF events – without having to look through the spectrum in the frequency domain </a:t>
            </a:r>
            <a:r>
              <a:rPr lang="en-US" sz="1200" dirty="0" smtClean="0"/>
              <a:t>view. </a:t>
            </a:r>
            <a:endParaRPr lang="en-US" sz="1200" dirty="0"/>
          </a:p>
        </p:txBody>
      </p:sp>
      <p:sp>
        <p:nvSpPr>
          <p:cNvPr id="32" name="TextBox 2"/>
          <p:cNvSpPr txBox="1">
            <a:spLocks noChangeArrowheads="1"/>
          </p:cNvSpPr>
          <p:nvPr/>
        </p:nvSpPr>
        <p:spPr bwMode="auto">
          <a:xfrm>
            <a:off x="787878" y="2195164"/>
            <a:ext cx="226012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dirty="0" smtClean="0">
                <a:solidFill>
                  <a:srgbClr val="21076A"/>
                </a:solidFill>
              </a:rPr>
              <a:t>Setting Up</a:t>
            </a:r>
            <a:endParaRPr lang="en-US" sz="1600" dirty="0">
              <a:solidFill>
                <a:srgbClr val="21076A"/>
              </a:solidFill>
            </a:endParaRPr>
          </a:p>
        </p:txBody>
      </p:sp>
      <p:sp>
        <p:nvSpPr>
          <p:cNvPr id="34" name="Text Box 20"/>
          <p:cNvSpPr txBox="1">
            <a:spLocks noChangeArrowheads="1"/>
          </p:cNvSpPr>
          <p:nvPr/>
        </p:nvSpPr>
        <p:spPr bwMode="auto">
          <a:xfrm>
            <a:off x="304800" y="1445669"/>
            <a:ext cx="85344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nSpc>
                <a:spcPct val="120000"/>
              </a:lnSpc>
              <a:buFont typeface="Webdings" pitchFamily="18" charset="2"/>
              <a:buNone/>
            </a:pPr>
            <a:r>
              <a:rPr lang="en-US" sz="1200" u="sng" dirty="0"/>
              <a:t>Objective</a:t>
            </a:r>
            <a:r>
              <a:rPr lang="en-US" sz="1200" dirty="0"/>
              <a:t>: Explore how the RF Frequency vs. Time trace allows you to quickly characterize time varying </a:t>
            </a:r>
            <a:r>
              <a:rPr lang="en-US" sz="1200" dirty="0" smtClean="0"/>
              <a:t>events of a frequency hopping signal </a:t>
            </a:r>
            <a:r>
              <a:rPr lang="en-US" sz="1200" dirty="0"/>
              <a:t>(such as how long it takes to settle to a new </a:t>
            </a:r>
            <a:r>
              <a:rPr lang="en-US" sz="1200" dirty="0" smtClean="0"/>
              <a:t>frequency). </a:t>
            </a:r>
            <a:endParaRPr lang="en-US" sz="1200" dirty="0"/>
          </a:p>
        </p:txBody>
      </p:sp>
      <p:sp>
        <p:nvSpPr>
          <p:cNvPr id="39" name="TextBox 38"/>
          <p:cNvSpPr txBox="1"/>
          <p:nvPr/>
        </p:nvSpPr>
        <p:spPr>
          <a:xfrm>
            <a:off x="4284197" y="6581001"/>
            <a:ext cx="587020" cy="276999"/>
          </a:xfrm>
          <a:prstGeom prst="rect">
            <a:avLst/>
          </a:prstGeom>
          <a:noFill/>
        </p:spPr>
        <p:txBody>
          <a:bodyPr wrap="none" rtlCol="0">
            <a:spAutoFit/>
          </a:bodyPr>
          <a:lstStyle/>
          <a:p>
            <a:r>
              <a:rPr lang="en-US" sz="1200" dirty="0" smtClean="0"/>
              <a:t>- 15 - </a:t>
            </a:r>
            <a:endParaRPr lang="en-US" sz="1200" dirty="0"/>
          </a:p>
        </p:txBody>
      </p:sp>
      <p:grpSp>
        <p:nvGrpSpPr>
          <p:cNvPr id="40" name="Group 60"/>
          <p:cNvGrpSpPr>
            <a:grpSpLocks/>
          </p:cNvGrpSpPr>
          <p:nvPr/>
        </p:nvGrpSpPr>
        <p:grpSpPr bwMode="auto">
          <a:xfrm>
            <a:off x="5943599" y="393700"/>
            <a:ext cx="2895601" cy="368300"/>
            <a:chOff x="3792" y="248"/>
            <a:chExt cx="1824" cy="241"/>
          </a:xfrm>
        </p:grpSpPr>
        <p:sp>
          <p:nvSpPr>
            <p:cNvPr id="41" name="Rectangle 50"/>
            <p:cNvSpPr>
              <a:spLocks noChangeArrowheads="1"/>
            </p:cNvSpPr>
            <p:nvPr/>
          </p:nvSpPr>
          <p:spPr bwMode="auto">
            <a:xfrm>
              <a:off x="3792" y="248"/>
              <a:ext cx="384" cy="240"/>
            </a:xfrm>
            <a:prstGeom prst="rect">
              <a:avLst/>
            </a:prstGeom>
            <a:solidFill>
              <a:srgbClr val="5E6A71"/>
            </a:solidFill>
            <a:ln w="9525">
              <a:noFill/>
              <a:miter lim="800000"/>
              <a:headEnd/>
              <a:tailEnd/>
            </a:ln>
            <a:effectLst/>
          </p:spPr>
          <p:txBody>
            <a:bodyPr wrap="none" anchor="ctr"/>
            <a:lstStyle/>
            <a:p>
              <a:endParaRPr lang="en-US">
                <a:latin typeface="+mj-lt"/>
              </a:endParaRPr>
            </a:p>
          </p:txBody>
        </p:sp>
        <p:sp>
          <p:nvSpPr>
            <p:cNvPr id="42" name="Rectangle 51"/>
            <p:cNvSpPr>
              <a:spLocks noChangeArrowheads="1"/>
            </p:cNvSpPr>
            <p:nvPr/>
          </p:nvSpPr>
          <p:spPr bwMode="auto">
            <a:xfrm>
              <a:off x="4608" y="248"/>
              <a:ext cx="336" cy="240"/>
            </a:xfrm>
            <a:prstGeom prst="rect">
              <a:avLst/>
            </a:prstGeom>
            <a:solidFill>
              <a:srgbClr val="BABABA"/>
            </a:solidFill>
            <a:ln w="9525">
              <a:noFill/>
              <a:miter lim="800000"/>
              <a:headEnd/>
              <a:tailEnd/>
            </a:ln>
            <a:effectLst/>
          </p:spPr>
          <p:txBody>
            <a:bodyPr wrap="none" anchor="ctr"/>
            <a:lstStyle/>
            <a:p>
              <a:endParaRPr lang="en-US">
                <a:latin typeface="+mj-lt"/>
              </a:endParaRPr>
            </a:p>
          </p:txBody>
        </p:sp>
        <p:sp>
          <p:nvSpPr>
            <p:cNvPr id="43" name="Rectangle 52"/>
            <p:cNvSpPr>
              <a:spLocks noChangeArrowheads="1"/>
            </p:cNvSpPr>
            <p:nvPr/>
          </p:nvSpPr>
          <p:spPr bwMode="auto">
            <a:xfrm>
              <a:off x="4512" y="248"/>
              <a:ext cx="48" cy="240"/>
            </a:xfrm>
            <a:prstGeom prst="rect">
              <a:avLst/>
            </a:prstGeom>
            <a:solidFill>
              <a:srgbClr val="5482AB"/>
            </a:solidFill>
            <a:ln w="9525">
              <a:noFill/>
              <a:miter lim="800000"/>
              <a:headEnd/>
              <a:tailEnd/>
            </a:ln>
            <a:effectLst/>
          </p:spPr>
          <p:txBody>
            <a:bodyPr wrap="none" anchor="ctr"/>
            <a:lstStyle/>
            <a:p>
              <a:endParaRPr lang="en-US">
                <a:latin typeface="+mj-lt"/>
              </a:endParaRPr>
            </a:p>
          </p:txBody>
        </p:sp>
        <p:sp>
          <p:nvSpPr>
            <p:cNvPr id="44" name="Rectangle 53"/>
            <p:cNvSpPr>
              <a:spLocks noChangeArrowheads="1"/>
            </p:cNvSpPr>
            <p:nvPr/>
          </p:nvSpPr>
          <p:spPr bwMode="auto">
            <a:xfrm>
              <a:off x="4944" y="248"/>
              <a:ext cx="528" cy="240"/>
            </a:xfrm>
            <a:prstGeom prst="rect">
              <a:avLst/>
            </a:prstGeom>
            <a:solidFill>
              <a:srgbClr val="DBDFE1"/>
            </a:solidFill>
            <a:ln w="9525">
              <a:noFill/>
              <a:miter lim="800000"/>
              <a:headEnd/>
              <a:tailEnd/>
            </a:ln>
            <a:effectLst/>
          </p:spPr>
          <p:txBody>
            <a:bodyPr wrap="none" anchor="ctr"/>
            <a:lstStyle/>
            <a:p>
              <a:endParaRPr lang="en-US">
                <a:latin typeface="+mj-lt"/>
              </a:endParaRPr>
            </a:p>
          </p:txBody>
        </p:sp>
        <p:sp>
          <p:nvSpPr>
            <p:cNvPr id="45" name="Rectangle 54"/>
            <p:cNvSpPr>
              <a:spLocks noChangeArrowheads="1"/>
            </p:cNvSpPr>
            <p:nvPr/>
          </p:nvSpPr>
          <p:spPr bwMode="auto">
            <a:xfrm>
              <a:off x="5472" y="249"/>
              <a:ext cx="144" cy="240"/>
            </a:xfrm>
            <a:prstGeom prst="rect">
              <a:avLst/>
            </a:prstGeom>
            <a:solidFill>
              <a:srgbClr val="CC0000"/>
            </a:solidFill>
            <a:ln w="9525">
              <a:noFill/>
              <a:miter lim="800000"/>
              <a:headEnd/>
              <a:tailEnd/>
            </a:ln>
            <a:effectLst/>
          </p:spPr>
          <p:txBody>
            <a:bodyPr wrap="none" anchor="ctr"/>
            <a:lstStyle/>
            <a:p>
              <a:endParaRPr lang="en-US">
                <a:latin typeface="+mj-lt"/>
              </a:endParaRPr>
            </a:p>
          </p:txBody>
        </p:sp>
      </p:grpSp>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1" y="2040069"/>
            <a:ext cx="2641600" cy="1339146"/>
          </a:xfrm>
          <a:prstGeom prst="rect">
            <a:avLst/>
          </a:prstGeom>
        </p:spPr>
      </p:pic>
      <p:sp>
        <p:nvSpPr>
          <p:cNvPr id="48" name="Rectangle 47"/>
          <p:cNvSpPr/>
          <p:nvPr/>
        </p:nvSpPr>
        <p:spPr>
          <a:xfrm>
            <a:off x="3968307" y="2684252"/>
            <a:ext cx="1822893" cy="1704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own Arrow 48"/>
          <p:cNvSpPr/>
          <p:nvPr/>
        </p:nvSpPr>
        <p:spPr>
          <a:xfrm rot="18825794">
            <a:off x="3304503" y="2079151"/>
            <a:ext cx="159789" cy="356508"/>
          </a:xfrm>
          <a:prstGeom prst="down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52" name="Rectangle 51"/>
          <p:cNvSpPr/>
          <p:nvPr/>
        </p:nvSpPr>
        <p:spPr>
          <a:xfrm>
            <a:off x="4176263" y="2733419"/>
            <a:ext cx="127015"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45085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7" name="Rectangle 341"/>
          <p:cNvSpPr>
            <a:spLocks noChangeArrowheads="1"/>
          </p:cNvSpPr>
          <p:nvPr/>
        </p:nvSpPr>
        <p:spPr bwMode="auto">
          <a:xfrm>
            <a:off x="228600" y="1219200"/>
            <a:ext cx="8686800" cy="5334000"/>
          </a:xfrm>
          <a:prstGeom prst="rect">
            <a:avLst/>
          </a:prstGeom>
          <a:solidFill>
            <a:srgbClr val="DBDFE1"/>
          </a:solidFill>
          <a:ln w="9525">
            <a:solidFill>
              <a:schemeClr val="bg1"/>
            </a:solidFill>
            <a:miter lim="800000"/>
            <a:headEnd/>
            <a:tailEnd/>
          </a:ln>
          <a:effectLst/>
        </p:spPr>
        <p:txBody>
          <a:bodyPr wrap="none" anchor="ctr"/>
          <a:lstStyle/>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0649" y="3981206"/>
            <a:ext cx="3316224" cy="2487168"/>
          </a:xfrm>
          <a:prstGeom prst="rect">
            <a:avLst/>
          </a:prstGeom>
          <a:ln>
            <a:solidFill>
              <a:schemeClr val="accent1"/>
            </a:solidFill>
          </a:ln>
        </p:spPr>
      </p:pic>
      <p:sp>
        <p:nvSpPr>
          <p:cNvPr id="33" name="Oval 32"/>
          <p:cNvSpPr/>
          <p:nvPr/>
        </p:nvSpPr>
        <p:spPr>
          <a:xfrm>
            <a:off x="8142286" y="4921222"/>
            <a:ext cx="304801" cy="159678"/>
          </a:xfrm>
          <a:prstGeom prst="ellipse">
            <a:avLst/>
          </a:prstGeom>
          <a:noFill/>
          <a:ln>
            <a:solidFill>
              <a:srgbClr val="FF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eft Bracket 33"/>
          <p:cNvSpPr/>
          <p:nvPr/>
        </p:nvSpPr>
        <p:spPr>
          <a:xfrm rot="5400000">
            <a:off x="7655050" y="4064192"/>
            <a:ext cx="45723" cy="2249424"/>
          </a:xfrm>
          <a:prstGeom prst="leftBracket">
            <a:avLst/>
          </a:prstGeom>
          <a:ln w="44450">
            <a:solidFill>
              <a:srgbClr val="FF0000"/>
            </a:solidFill>
          </a:ln>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Arc 34"/>
          <p:cNvSpPr/>
          <p:nvPr/>
        </p:nvSpPr>
        <p:spPr>
          <a:xfrm>
            <a:off x="8394225" y="5004433"/>
            <a:ext cx="121919" cy="319356"/>
          </a:xfrm>
          <a:prstGeom prst="arc">
            <a:avLst/>
          </a:prstGeom>
          <a:ln w="22225">
            <a:solidFill>
              <a:srgbClr val="FF0000"/>
            </a:solidFill>
          </a:ln>
          <a:scene3d>
            <a:camera prst="orthographicFront"/>
            <a:lightRig rig="threePt" dir="t"/>
          </a:scene3d>
          <a:sp3d>
            <a:bevelT w="114300" prst="hardEdg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60" name="Rectangle 464"/>
          <p:cNvSpPr>
            <a:spLocks noChangeArrowheads="1"/>
          </p:cNvSpPr>
          <p:nvPr/>
        </p:nvSpPr>
        <p:spPr bwMode="auto">
          <a:xfrm>
            <a:off x="4760913" y="1803400"/>
            <a:ext cx="3330575" cy="1268413"/>
          </a:xfrm>
          <a:prstGeom prst="rect">
            <a:avLst/>
          </a:prstGeom>
          <a:noFill/>
          <a:ln w="9525">
            <a:noFill/>
            <a:miter lim="800000"/>
            <a:headEnd/>
            <a:tailEnd/>
          </a:ln>
          <a:effectLst/>
        </p:spPr>
        <p:txBody>
          <a:bodyPr/>
          <a:lstStyle/>
          <a:p>
            <a:pPr eaLnBrk="0" hangingPunct="0">
              <a:buFont typeface="Webdings" pitchFamily="18" charset="2"/>
              <a:buNone/>
            </a:pPr>
            <a:endParaRPr lang="en-US" sz="1100"/>
          </a:p>
        </p:txBody>
      </p:sp>
      <p:sp>
        <p:nvSpPr>
          <p:cNvPr id="13" name="Oval 12"/>
          <p:cNvSpPr/>
          <p:nvPr/>
        </p:nvSpPr>
        <p:spPr>
          <a:xfrm>
            <a:off x="847725" y="3566386"/>
            <a:ext cx="228600" cy="228600"/>
          </a:xfrm>
          <a:prstGeom prst="ellipse">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smtClean="0"/>
              <a:t>1</a:t>
            </a:r>
            <a:endParaRPr lang="en-US" sz="1200" dirty="0"/>
          </a:p>
        </p:txBody>
      </p:sp>
      <p:sp>
        <p:nvSpPr>
          <p:cNvPr id="14" name="Oval 13"/>
          <p:cNvSpPr/>
          <p:nvPr/>
        </p:nvSpPr>
        <p:spPr>
          <a:xfrm>
            <a:off x="4267200" y="3608832"/>
            <a:ext cx="228600" cy="228600"/>
          </a:xfrm>
          <a:prstGeom prst="ellipse">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smtClean="0"/>
              <a:t>2</a:t>
            </a:r>
            <a:endParaRPr lang="en-US" sz="1200" dirty="0"/>
          </a:p>
        </p:txBody>
      </p:sp>
      <p:sp>
        <p:nvSpPr>
          <p:cNvPr id="25" name="TextBox 24"/>
          <p:cNvSpPr txBox="1"/>
          <p:nvPr/>
        </p:nvSpPr>
        <p:spPr>
          <a:xfrm>
            <a:off x="228600" y="1220634"/>
            <a:ext cx="8763000" cy="2563779"/>
          </a:xfrm>
          <a:prstGeom prst="rect">
            <a:avLst/>
          </a:prstGeom>
          <a:noFill/>
        </p:spPr>
        <p:txBody>
          <a:bodyPr wrap="square" rtlCol="0">
            <a:spAutoFit/>
          </a:bodyPr>
          <a:lstStyle/>
          <a:p>
            <a:pPr>
              <a:lnSpc>
                <a:spcPct val="110000"/>
              </a:lnSpc>
            </a:pPr>
            <a:r>
              <a:rPr lang="en-US" sz="1600" dirty="0" smtClean="0">
                <a:solidFill>
                  <a:srgbClr val="21076A"/>
                </a:solidFill>
                <a:latin typeface="+mj-lt"/>
              </a:rPr>
              <a:t>What’s Happening?</a:t>
            </a:r>
            <a:endParaRPr lang="en-US" sz="1000" dirty="0" smtClean="0"/>
          </a:p>
          <a:p>
            <a:pPr marL="114300" indent="-114300">
              <a:lnSpc>
                <a:spcPct val="110000"/>
              </a:lnSpc>
              <a:buFont typeface="Wingdings" pitchFamily="2" charset="2"/>
              <a:buChar char="§"/>
            </a:pPr>
            <a:r>
              <a:rPr lang="en-US" sz="1000" dirty="0" smtClean="0"/>
              <a:t>The Trigger signal on Channel 1 is a digital control signal that initiates the frequency hopping cycle. </a:t>
            </a:r>
          </a:p>
          <a:p>
            <a:pPr marL="114300" indent="-114300">
              <a:lnSpc>
                <a:spcPct val="110000"/>
              </a:lnSpc>
              <a:buFont typeface="Wingdings" pitchFamily="2" charset="2"/>
              <a:buChar char="§"/>
            </a:pPr>
            <a:r>
              <a:rPr lang="en-US" sz="1000" dirty="0" smtClean="0"/>
              <a:t>In each of the screenshots, the position of the Spectrum Time (orange bar) has been moved to view the spectrum at various points in time after the trigger event.  </a:t>
            </a:r>
          </a:p>
          <a:p>
            <a:pPr marL="571500" lvl="1" indent="-114300">
              <a:lnSpc>
                <a:spcPct val="110000"/>
              </a:lnSpc>
              <a:buFont typeface="Wingdings" pitchFamily="2" charset="2"/>
              <a:buChar char="§"/>
            </a:pPr>
            <a:r>
              <a:rPr lang="en-US" sz="1000" dirty="0" smtClean="0"/>
              <a:t>In       Spectrum Time is positioned in the middle of the second hop frequency, thus the frequency domain view shows a single peak at 2.4 GHz</a:t>
            </a:r>
          </a:p>
          <a:p>
            <a:pPr marL="571500" lvl="1" indent="-114300">
              <a:lnSpc>
                <a:spcPct val="110000"/>
              </a:lnSpc>
              <a:buFont typeface="Wingdings" pitchFamily="2" charset="2"/>
              <a:buChar char="§"/>
            </a:pPr>
            <a:r>
              <a:rPr lang="en-US" sz="1000" dirty="0" smtClean="0"/>
              <a:t>In       Spectrum Time is positioned in the transition from the 2</a:t>
            </a:r>
            <a:r>
              <a:rPr lang="en-US" sz="1000" baseline="30000" dirty="0" smtClean="0"/>
              <a:t>nd</a:t>
            </a:r>
            <a:r>
              <a:rPr lang="en-US" sz="1000" dirty="0" smtClean="0"/>
              <a:t> hop frequency to the 3</a:t>
            </a:r>
            <a:r>
              <a:rPr lang="en-US" sz="1000" baseline="30000" dirty="0" smtClean="0"/>
              <a:t>rd</a:t>
            </a:r>
            <a:r>
              <a:rPr lang="en-US" sz="1000" dirty="0" smtClean="0"/>
              <a:t>, thus we see RF energy smeared across the spectrum in the frequency domain view.</a:t>
            </a:r>
          </a:p>
          <a:p>
            <a:pPr marL="571500" lvl="1" indent="-114300">
              <a:lnSpc>
                <a:spcPct val="110000"/>
              </a:lnSpc>
              <a:buFont typeface="Wingdings" pitchFamily="2" charset="2"/>
              <a:buChar char="§"/>
            </a:pPr>
            <a:r>
              <a:rPr lang="en-US" sz="1000" dirty="0"/>
              <a:t>In      </a:t>
            </a:r>
            <a:r>
              <a:rPr lang="en-US" sz="1000" dirty="0" smtClean="0"/>
              <a:t> Spectrum </a:t>
            </a:r>
            <a:r>
              <a:rPr lang="en-US" sz="1000" dirty="0"/>
              <a:t>Time is </a:t>
            </a:r>
            <a:r>
              <a:rPr lang="en-US" sz="1000" dirty="0" smtClean="0"/>
              <a:t>positioned </a:t>
            </a:r>
            <a:r>
              <a:rPr lang="en-US" sz="1000" dirty="0"/>
              <a:t>in the transition from the </a:t>
            </a:r>
            <a:r>
              <a:rPr lang="en-US" sz="1000" dirty="0" smtClean="0"/>
              <a:t>3</a:t>
            </a:r>
            <a:r>
              <a:rPr lang="en-US" sz="1000" baseline="30000" dirty="0" smtClean="0"/>
              <a:t>rd</a:t>
            </a:r>
            <a:r>
              <a:rPr lang="en-US" sz="1000" dirty="0" smtClean="0"/>
              <a:t> hop </a:t>
            </a:r>
            <a:r>
              <a:rPr lang="en-US" sz="1000" dirty="0"/>
              <a:t>frequency </a:t>
            </a:r>
            <a:r>
              <a:rPr lang="en-US" sz="1000" dirty="0" smtClean="0"/>
              <a:t>back to the 1</a:t>
            </a:r>
            <a:r>
              <a:rPr lang="en-US" sz="1000" baseline="30000" dirty="0" smtClean="0"/>
              <a:t>st</a:t>
            </a:r>
            <a:r>
              <a:rPr lang="en-US" sz="1000" dirty="0" smtClean="0"/>
              <a:t>.  This is a wider transition, thus we see RF energy smeared across more of the spectrum in </a:t>
            </a:r>
            <a:r>
              <a:rPr lang="en-US" sz="1000" dirty="0"/>
              <a:t>the frequency domain view.</a:t>
            </a:r>
          </a:p>
          <a:p>
            <a:pPr marL="571500" lvl="1" indent="-114300">
              <a:lnSpc>
                <a:spcPct val="110000"/>
              </a:lnSpc>
              <a:buFont typeface="Wingdings" pitchFamily="2" charset="2"/>
              <a:buChar char="§"/>
            </a:pPr>
            <a:endParaRPr lang="en-US" sz="1000" dirty="0" smtClean="0"/>
          </a:p>
          <a:p>
            <a:pPr marL="114300" indent="-114300">
              <a:lnSpc>
                <a:spcPct val="110000"/>
              </a:lnSpc>
              <a:buFont typeface="Wingdings" pitchFamily="2" charset="2"/>
              <a:buChar char="§"/>
            </a:pPr>
            <a:r>
              <a:rPr lang="en-US" sz="1000" dirty="0" smtClean="0"/>
              <a:t>Note that you can quickly characterize time varying RF events (such as how long it takes to settle to a new frequency or how much overshoot/undershoot there is during a transition) with RF vs. time traces. </a:t>
            </a:r>
          </a:p>
          <a:p>
            <a:pPr marL="114300" indent="-114300">
              <a:lnSpc>
                <a:spcPct val="110000"/>
              </a:lnSpc>
              <a:buFont typeface="Wingdings" pitchFamily="2" charset="2"/>
              <a:buChar char="§"/>
            </a:pPr>
            <a:r>
              <a:rPr lang="en-US" sz="1000" dirty="0" smtClean="0"/>
              <a:t>With the MDO4000B Series, you can easily correlate frequency domain events with changes in the time domain signals.</a:t>
            </a:r>
          </a:p>
          <a:p>
            <a:pPr marL="114300" indent="-114300">
              <a:lnSpc>
                <a:spcPct val="110000"/>
              </a:lnSpc>
              <a:buFont typeface="Wingdings" pitchFamily="2" charset="2"/>
              <a:buChar char="§"/>
            </a:pPr>
            <a:endParaRPr lang="en-US" sz="1000" dirty="0"/>
          </a:p>
        </p:txBody>
      </p:sp>
      <p:sp>
        <p:nvSpPr>
          <p:cNvPr id="27" name="Rectangle 4"/>
          <p:cNvSpPr>
            <a:spLocks noChangeArrowheads="1"/>
          </p:cNvSpPr>
          <p:nvPr/>
        </p:nvSpPr>
        <p:spPr bwMode="auto">
          <a:xfrm>
            <a:off x="228600" y="304800"/>
            <a:ext cx="8686800" cy="838200"/>
          </a:xfrm>
          <a:prstGeom prst="rect">
            <a:avLst/>
          </a:prstGeom>
          <a:solidFill>
            <a:srgbClr val="A4B3C9">
              <a:alpha val="50000"/>
            </a:srgbClr>
          </a:solidFill>
          <a:ln w="9525">
            <a:solidFill>
              <a:schemeClr val="bg1"/>
            </a:solidFill>
            <a:miter lim="800000"/>
            <a:headEnd/>
            <a:tailEnd/>
          </a:ln>
          <a:effectLst/>
        </p:spPr>
        <p:txBody>
          <a:bodyPr wrap="none" anchor="ctr"/>
          <a:lstStyle/>
          <a:p>
            <a:endParaRPr lang="en-US"/>
          </a:p>
        </p:txBody>
      </p:sp>
      <p:sp>
        <p:nvSpPr>
          <p:cNvPr id="28" name="Rectangle 113"/>
          <p:cNvSpPr>
            <a:spLocks noChangeArrowheads="1"/>
          </p:cNvSpPr>
          <p:nvPr/>
        </p:nvSpPr>
        <p:spPr bwMode="auto">
          <a:xfrm>
            <a:off x="228600" y="304800"/>
            <a:ext cx="8763000" cy="838200"/>
          </a:xfrm>
          <a:prstGeom prst="rect">
            <a:avLst/>
          </a:prstGeom>
          <a:noFill/>
          <a:ln w="9525">
            <a:noFill/>
            <a:miter lim="800000"/>
            <a:headEnd/>
            <a:tailEnd/>
          </a:ln>
          <a:effectLst/>
        </p:spPr>
        <p:txBody>
          <a:bodyPr/>
          <a:lstStyle/>
          <a:p>
            <a:pPr>
              <a:lnSpc>
                <a:spcPct val="110000"/>
              </a:lnSpc>
              <a:buFont typeface="Webdings" pitchFamily="18" charset="2"/>
              <a:buNone/>
            </a:pPr>
            <a:r>
              <a:rPr lang="en-US" sz="1600" dirty="0" smtClean="0">
                <a:solidFill>
                  <a:srgbClr val="21076A"/>
                </a:solidFill>
              </a:rPr>
              <a:t>Explanation of Spectrum Time</a:t>
            </a:r>
            <a:endParaRPr lang="en-US" sz="1000" dirty="0" smtClean="0"/>
          </a:p>
          <a:p>
            <a:pPr marL="114300" indent="-114300">
              <a:lnSpc>
                <a:spcPct val="110000"/>
              </a:lnSpc>
              <a:buFont typeface="Wingdings" pitchFamily="2" charset="2"/>
              <a:buChar char="§"/>
            </a:pPr>
            <a:r>
              <a:rPr lang="en-US" sz="1000" dirty="0"/>
              <a:t>The spectrum shown in the frequency domain </a:t>
            </a:r>
            <a:r>
              <a:rPr lang="en-US" sz="1000" dirty="0" err="1"/>
              <a:t>graticule</a:t>
            </a:r>
            <a:r>
              <a:rPr lang="en-US" sz="1000" dirty="0"/>
              <a:t> corresponds to the period of time indicated by the orange bar in the time domain </a:t>
            </a:r>
            <a:r>
              <a:rPr lang="en-US" sz="1000" dirty="0" err="1"/>
              <a:t>graticule</a:t>
            </a:r>
            <a:endParaRPr lang="en-US" sz="1000" dirty="0"/>
          </a:p>
          <a:p>
            <a:pPr marL="114300" indent="-114300">
              <a:lnSpc>
                <a:spcPct val="110000"/>
              </a:lnSpc>
              <a:buFont typeface="Wingdings" pitchFamily="2" charset="2"/>
              <a:buChar char="§"/>
            </a:pPr>
            <a:r>
              <a:rPr lang="en-US" sz="1000" dirty="0"/>
              <a:t>This orange bar is known as Spectrum Time. </a:t>
            </a:r>
          </a:p>
          <a:p>
            <a:pPr marL="114300" indent="-114300">
              <a:lnSpc>
                <a:spcPct val="110000"/>
              </a:lnSpc>
              <a:buFont typeface="Wingdings" pitchFamily="2" charset="2"/>
              <a:buChar char="§"/>
            </a:pPr>
            <a:r>
              <a:rPr lang="en-US" sz="1000" dirty="0"/>
              <a:t>Spectrum Time can be moved throughout the acquisition to see how the spectrum changes over time or relative to other analog, digital, or bus signals.</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985" y="3922458"/>
            <a:ext cx="3316224" cy="2487168"/>
          </a:xfrm>
          <a:prstGeom prst="rect">
            <a:avLst/>
          </a:prstGeom>
          <a:ln>
            <a:solidFill>
              <a:schemeClr val="accent1"/>
            </a:solidFill>
          </a:ln>
        </p:spPr>
      </p:pic>
      <p:sp>
        <p:nvSpPr>
          <p:cNvPr id="30" name="TextBox 29"/>
          <p:cNvSpPr txBox="1"/>
          <p:nvPr/>
        </p:nvSpPr>
        <p:spPr>
          <a:xfrm>
            <a:off x="499646" y="4918569"/>
            <a:ext cx="338554" cy="1357263"/>
          </a:xfrm>
          <a:prstGeom prst="rect">
            <a:avLst/>
          </a:prstGeom>
          <a:noFill/>
        </p:spPr>
        <p:txBody>
          <a:bodyPr vert="vert270"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1000" b="1" dirty="0" smtClean="0">
                <a:ln w="11430"/>
                <a:solidFill>
                  <a:srgbClr val="FF0000"/>
                </a:solidFill>
                <a:effectLst>
                  <a:outerShdw blurRad="80000" dist="40000" dir="5040000" algn="tl">
                    <a:srgbClr val="000000">
                      <a:alpha val="30000"/>
                    </a:srgbClr>
                  </a:outerShdw>
                </a:effectLst>
              </a:rPr>
              <a:t>Frequency Domain</a:t>
            </a:r>
            <a:endParaRPr lang="en-US" sz="1000" b="1" dirty="0">
              <a:ln w="11430"/>
              <a:solidFill>
                <a:srgbClr val="FF0000"/>
              </a:solidFill>
              <a:effectLst>
                <a:outerShdw blurRad="80000" dist="40000" dir="5040000" algn="tl">
                  <a:srgbClr val="000000">
                    <a:alpha val="30000"/>
                  </a:srgbClr>
                </a:outerShdw>
              </a:effectLst>
            </a:endParaRPr>
          </a:p>
        </p:txBody>
      </p:sp>
      <p:sp>
        <p:nvSpPr>
          <p:cNvPr id="31" name="TextBox 30"/>
          <p:cNvSpPr txBox="1"/>
          <p:nvPr/>
        </p:nvSpPr>
        <p:spPr>
          <a:xfrm>
            <a:off x="499646" y="3866325"/>
            <a:ext cx="338554" cy="1037907"/>
          </a:xfrm>
          <a:prstGeom prst="rect">
            <a:avLst/>
          </a:prstGeom>
          <a:noFill/>
        </p:spPr>
        <p:txBody>
          <a:bodyPr vert="vert270"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1000" b="1" dirty="0" smtClean="0">
                <a:ln w="11430"/>
                <a:solidFill>
                  <a:srgbClr val="FF0000"/>
                </a:solidFill>
                <a:effectLst>
                  <a:outerShdw blurRad="80000" dist="40000" dir="5040000" algn="tl">
                    <a:srgbClr val="000000">
                      <a:alpha val="30000"/>
                    </a:srgbClr>
                  </a:outerShdw>
                </a:effectLst>
              </a:rPr>
              <a:t>Time Domain</a:t>
            </a:r>
            <a:endParaRPr lang="en-US" sz="1000" b="1" dirty="0">
              <a:ln w="11430"/>
              <a:solidFill>
                <a:srgbClr val="FF0000"/>
              </a:solidFill>
              <a:effectLst>
                <a:outerShdw blurRad="80000" dist="40000" dir="5040000" algn="tl">
                  <a:srgbClr val="000000">
                    <a:alpha val="30000"/>
                  </a:srgbClr>
                </a:outerShdw>
              </a:effectLst>
            </a:endParaRPr>
          </a:p>
        </p:txBody>
      </p:sp>
      <p:sp>
        <p:nvSpPr>
          <p:cNvPr id="45" name="Oval 44"/>
          <p:cNvSpPr/>
          <p:nvPr/>
        </p:nvSpPr>
        <p:spPr>
          <a:xfrm>
            <a:off x="6705600" y="3685032"/>
            <a:ext cx="228600" cy="228600"/>
          </a:xfrm>
          <a:prstGeom prst="ellipse">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smtClean="0"/>
              <a:t>3</a:t>
            </a:r>
            <a:endParaRPr lang="en-US" sz="1200" dirty="0"/>
          </a:p>
        </p:txBody>
      </p:sp>
      <p:sp>
        <p:nvSpPr>
          <p:cNvPr id="20" name="TextBox 19"/>
          <p:cNvSpPr txBox="1"/>
          <p:nvPr/>
        </p:nvSpPr>
        <p:spPr>
          <a:xfrm>
            <a:off x="4284197" y="6581001"/>
            <a:ext cx="587020" cy="276999"/>
          </a:xfrm>
          <a:prstGeom prst="rect">
            <a:avLst/>
          </a:prstGeom>
          <a:noFill/>
        </p:spPr>
        <p:txBody>
          <a:bodyPr wrap="none" rtlCol="0">
            <a:spAutoFit/>
          </a:bodyPr>
          <a:lstStyle/>
          <a:p>
            <a:r>
              <a:rPr lang="en-US" sz="1200" dirty="0" smtClean="0"/>
              <a:t>- 16 - </a:t>
            </a:r>
            <a:endParaRPr lang="en-US" sz="1200" dirty="0"/>
          </a:p>
        </p:txBody>
      </p:sp>
      <p:sp>
        <p:nvSpPr>
          <p:cNvPr id="21" name="Oval 20"/>
          <p:cNvSpPr/>
          <p:nvPr/>
        </p:nvSpPr>
        <p:spPr>
          <a:xfrm>
            <a:off x="1008029" y="2040147"/>
            <a:ext cx="180975" cy="143291"/>
          </a:xfrm>
          <a:prstGeom prst="ellipse">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smtClean="0"/>
              <a:t>1</a:t>
            </a:r>
            <a:endParaRPr lang="en-US" sz="1200" dirty="0"/>
          </a:p>
        </p:txBody>
      </p:sp>
      <p:sp>
        <p:nvSpPr>
          <p:cNvPr id="22" name="Oval 21"/>
          <p:cNvSpPr/>
          <p:nvPr/>
        </p:nvSpPr>
        <p:spPr>
          <a:xfrm>
            <a:off x="1007852" y="2209800"/>
            <a:ext cx="180975" cy="143291"/>
          </a:xfrm>
          <a:prstGeom prst="ellipse">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smtClean="0"/>
              <a:t>2</a:t>
            </a:r>
            <a:endParaRPr lang="en-US" sz="1200" dirty="0"/>
          </a:p>
        </p:txBody>
      </p:sp>
      <p:sp>
        <p:nvSpPr>
          <p:cNvPr id="23" name="Oval 22"/>
          <p:cNvSpPr/>
          <p:nvPr/>
        </p:nvSpPr>
        <p:spPr>
          <a:xfrm>
            <a:off x="1016478" y="2549104"/>
            <a:ext cx="180975" cy="143291"/>
          </a:xfrm>
          <a:prstGeom prst="ellipse">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smtClean="0"/>
              <a:t>3</a:t>
            </a:r>
            <a:endParaRPr lang="en-US" sz="1200" dirty="0"/>
          </a:p>
        </p:txBody>
      </p:sp>
      <p:sp>
        <p:nvSpPr>
          <p:cNvPr id="24" name="Oval 23"/>
          <p:cNvSpPr/>
          <p:nvPr/>
        </p:nvSpPr>
        <p:spPr>
          <a:xfrm>
            <a:off x="5169697" y="4842253"/>
            <a:ext cx="304801" cy="159678"/>
          </a:xfrm>
          <a:prstGeom prst="ellipse">
            <a:avLst/>
          </a:prstGeom>
          <a:noFill/>
          <a:ln>
            <a:solidFill>
              <a:srgbClr val="FF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eft Bracket 25"/>
          <p:cNvSpPr/>
          <p:nvPr/>
        </p:nvSpPr>
        <p:spPr>
          <a:xfrm rot="5400000">
            <a:off x="5315900" y="3893115"/>
            <a:ext cx="45723" cy="2428876"/>
          </a:xfrm>
          <a:prstGeom prst="leftBracket">
            <a:avLst/>
          </a:prstGeom>
          <a:ln w="44450">
            <a:solidFill>
              <a:srgbClr val="FF0000"/>
            </a:solidFill>
          </a:ln>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898" y="3868948"/>
            <a:ext cx="3316224" cy="2487168"/>
          </a:xfrm>
          <a:prstGeom prst="rect">
            <a:avLst/>
          </a:prstGeom>
          <a:ln>
            <a:solidFill>
              <a:schemeClr val="accent1"/>
            </a:solidFill>
          </a:ln>
        </p:spPr>
      </p:pic>
      <p:sp>
        <p:nvSpPr>
          <p:cNvPr id="29" name="Arc 28"/>
          <p:cNvSpPr/>
          <p:nvPr/>
        </p:nvSpPr>
        <p:spPr>
          <a:xfrm>
            <a:off x="5421636" y="4925464"/>
            <a:ext cx="121919" cy="319356"/>
          </a:xfrm>
          <a:prstGeom prst="arc">
            <a:avLst/>
          </a:prstGeom>
          <a:ln w="22225">
            <a:solidFill>
              <a:srgbClr val="FF0000"/>
            </a:solidFill>
          </a:ln>
          <a:scene3d>
            <a:camera prst="orthographicFront"/>
            <a:lightRig rig="threePt" dir="t"/>
          </a:scene3d>
          <a:sp3d>
            <a:bevelT w="114300" prst="hardEdg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Left Bracket 35"/>
          <p:cNvSpPr/>
          <p:nvPr/>
        </p:nvSpPr>
        <p:spPr>
          <a:xfrm rot="5400000">
            <a:off x="2501264" y="3451432"/>
            <a:ext cx="45719" cy="3200400"/>
          </a:xfrm>
          <a:prstGeom prst="leftBracket">
            <a:avLst/>
          </a:prstGeom>
          <a:ln w="44450">
            <a:solidFill>
              <a:srgbClr val="FF0000"/>
            </a:solidFill>
          </a:ln>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Oval 31"/>
          <p:cNvSpPr/>
          <p:nvPr/>
        </p:nvSpPr>
        <p:spPr>
          <a:xfrm>
            <a:off x="2381249" y="4786336"/>
            <a:ext cx="304801" cy="159678"/>
          </a:xfrm>
          <a:prstGeom prst="ellipse">
            <a:avLst/>
          </a:prstGeom>
          <a:noFill/>
          <a:ln>
            <a:solidFill>
              <a:srgbClr val="FF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c 36"/>
          <p:cNvSpPr/>
          <p:nvPr/>
        </p:nvSpPr>
        <p:spPr>
          <a:xfrm>
            <a:off x="2633188" y="4869547"/>
            <a:ext cx="121919" cy="319356"/>
          </a:xfrm>
          <a:prstGeom prst="arc">
            <a:avLst/>
          </a:prstGeom>
          <a:ln w="22225">
            <a:solidFill>
              <a:srgbClr val="FF0000"/>
            </a:solidFill>
          </a:ln>
          <a:scene3d>
            <a:camera prst="orthographicFront"/>
            <a:lightRig rig="threePt" dir="t"/>
          </a:scene3d>
          <a:sp3d>
            <a:bevelT w="114300" prst="hardEdg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TextBox 45"/>
          <p:cNvSpPr txBox="1"/>
          <p:nvPr/>
        </p:nvSpPr>
        <p:spPr>
          <a:xfrm rot="5400000">
            <a:off x="2410891" y="3332975"/>
            <a:ext cx="338554" cy="1873677"/>
          </a:xfrm>
          <a:prstGeom prst="rect">
            <a:avLst/>
          </a:prstGeom>
          <a:noFill/>
        </p:spPr>
        <p:txBody>
          <a:bodyPr vert="vert270"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1000" b="1" dirty="0" smtClean="0">
                <a:ln w="11430"/>
                <a:solidFill>
                  <a:srgbClr val="FF0000"/>
                </a:solidFill>
                <a:effectLst>
                  <a:outerShdw blurRad="80000" dist="40000" dir="5040000" algn="tl">
                    <a:srgbClr val="000000">
                      <a:alpha val="30000"/>
                    </a:srgbClr>
                  </a:outerShdw>
                </a:effectLst>
              </a:rPr>
              <a:t>RF Frequency vs. Time Trace</a:t>
            </a:r>
            <a:endParaRPr lang="en-US" sz="1000" b="1" dirty="0">
              <a:ln w="11430"/>
              <a:solidFill>
                <a:srgbClr val="FF0000"/>
              </a:solidFill>
              <a:effectLst>
                <a:outerShdw blurRad="80000" dist="40000" dir="5040000" algn="tl">
                  <a:srgbClr val="000000">
                    <a:alpha val="30000"/>
                  </a:srgbClr>
                </a:outerShdw>
              </a:effectLst>
            </a:endParaRPr>
          </a:p>
        </p:txBody>
      </p:sp>
      <p:cxnSp>
        <p:nvCxnSpPr>
          <p:cNvPr id="48" name="Curved Connector 47"/>
          <p:cNvCxnSpPr>
            <a:stCxn id="46" idx="2"/>
          </p:cNvCxnSpPr>
          <p:nvPr/>
        </p:nvCxnSpPr>
        <p:spPr>
          <a:xfrm rot="10800000" flipV="1">
            <a:off x="1447800" y="4269814"/>
            <a:ext cx="195530" cy="177218"/>
          </a:xfrm>
          <a:prstGeom prst="curvedConnector3">
            <a:avLst>
              <a:gd name="adj1" fmla="val -2942"/>
            </a:avLst>
          </a:prstGeom>
          <a:ln w="22225">
            <a:solidFill>
              <a:srgbClr val="FF0000"/>
            </a:solidFill>
            <a:tailEnd type="arrow"/>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tek00136.png"/>
          <p:cNvPicPr>
            <a:picLocks noChangeAspect="1"/>
          </p:cNvPicPr>
          <p:nvPr/>
        </p:nvPicPr>
        <p:blipFill>
          <a:blip r:embed="rId3" cstate="print"/>
          <a:stretch>
            <a:fillRect/>
          </a:stretch>
        </p:blipFill>
        <p:spPr>
          <a:xfrm>
            <a:off x="3200400" y="3428999"/>
            <a:ext cx="2641600" cy="1981200"/>
          </a:xfrm>
          <a:prstGeom prst="rect">
            <a:avLst/>
          </a:prstGeom>
        </p:spPr>
      </p:pic>
      <p:sp>
        <p:nvSpPr>
          <p:cNvPr id="36" name="Rectangle 13"/>
          <p:cNvSpPr>
            <a:spLocks noChangeArrowheads="1"/>
          </p:cNvSpPr>
          <p:nvPr/>
        </p:nvSpPr>
        <p:spPr bwMode="auto">
          <a:xfrm>
            <a:off x="270296" y="1473143"/>
            <a:ext cx="8568904" cy="456301"/>
          </a:xfrm>
          <a:prstGeom prst="rect">
            <a:avLst/>
          </a:prstGeom>
          <a:solidFill>
            <a:srgbClr val="A4B3C9">
              <a:alpha val="25000"/>
            </a:srgbClr>
          </a:solidFill>
          <a:ln w="9525">
            <a:solidFill>
              <a:schemeClr val="bg1"/>
            </a:solidFill>
            <a:miter lim="800000"/>
            <a:headEnd/>
            <a:tailEnd/>
          </a:ln>
          <a:effectLst/>
        </p:spPr>
        <p:txBody>
          <a:bodyPr wrap="none" anchor="ctr"/>
          <a:lstStyle/>
          <a:p>
            <a:endParaRPr lang="en-US"/>
          </a:p>
        </p:txBody>
      </p:sp>
      <p:sp>
        <p:nvSpPr>
          <p:cNvPr id="50" name="Text Box 41"/>
          <p:cNvSpPr txBox="1">
            <a:spLocks noChangeArrowheads="1"/>
          </p:cNvSpPr>
          <p:nvPr/>
        </p:nvSpPr>
        <p:spPr bwMode="auto">
          <a:xfrm>
            <a:off x="76200" y="107950"/>
            <a:ext cx="5766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a:solidFill>
                  <a:srgbClr val="21076A"/>
                </a:solidFill>
                <a:latin typeface="HelveticaNeue LT 55 Roman"/>
              </a:rPr>
              <a:t> </a:t>
            </a:r>
            <a:r>
              <a:rPr lang="en-US" sz="2400" dirty="0" smtClean="0">
                <a:solidFill>
                  <a:srgbClr val="21076A"/>
                </a:solidFill>
                <a:latin typeface="HelveticaNeue LT 55 Roman"/>
              </a:rPr>
              <a:t>MDO4000B </a:t>
            </a:r>
            <a:r>
              <a:rPr lang="en-US" sz="2400" dirty="0">
                <a:solidFill>
                  <a:srgbClr val="21076A"/>
                </a:solidFill>
                <a:latin typeface="HelveticaNeue LT 55 Roman"/>
              </a:rPr>
              <a:t>Mixed </a:t>
            </a:r>
            <a:r>
              <a:rPr lang="en-US" sz="2400" dirty="0" smtClean="0">
                <a:solidFill>
                  <a:srgbClr val="21076A"/>
                </a:solidFill>
                <a:latin typeface="HelveticaNeue LT 55 Roman"/>
              </a:rPr>
              <a:t>Domain </a:t>
            </a:r>
            <a:r>
              <a:rPr lang="en-US" sz="2400" dirty="0">
                <a:solidFill>
                  <a:srgbClr val="21076A"/>
                </a:solidFill>
                <a:latin typeface="HelveticaNeue LT 55 Roman"/>
              </a:rPr>
              <a:t>Oscilloscope</a:t>
            </a:r>
          </a:p>
        </p:txBody>
      </p:sp>
      <p:sp>
        <p:nvSpPr>
          <p:cNvPr id="51" name="Text Box 42"/>
          <p:cNvSpPr txBox="1">
            <a:spLocks noChangeArrowheads="1"/>
          </p:cNvSpPr>
          <p:nvPr/>
        </p:nvSpPr>
        <p:spPr bwMode="auto">
          <a:xfrm>
            <a:off x="152400" y="488950"/>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solidFill>
                  <a:srgbClr val="5E6A71"/>
                </a:solidFill>
                <a:latin typeface="HelveticaNeue LT 55 Roman"/>
              </a:rPr>
              <a:t>Capturing Wideband Signals</a:t>
            </a:r>
            <a:endParaRPr lang="en-US" dirty="0">
              <a:solidFill>
                <a:srgbClr val="5E6A71"/>
              </a:solidFill>
              <a:latin typeface="HelveticaNeue LT 55 Roman"/>
            </a:endParaRPr>
          </a:p>
        </p:txBody>
      </p:sp>
      <p:sp>
        <p:nvSpPr>
          <p:cNvPr id="13" name="Rectangle 18"/>
          <p:cNvSpPr>
            <a:spLocks noChangeArrowheads="1"/>
          </p:cNvSpPr>
          <p:nvPr/>
        </p:nvSpPr>
        <p:spPr bwMode="auto">
          <a:xfrm>
            <a:off x="271729" y="914400"/>
            <a:ext cx="8571965" cy="524419"/>
          </a:xfrm>
          <a:prstGeom prst="rect">
            <a:avLst/>
          </a:prstGeom>
          <a:solidFill>
            <a:srgbClr val="C2D2EA"/>
          </a:solidFill>
          <a:ln w="9525">
            <a:solidFill>
              <a:schemeClr val="bg1"/>
            </a:solidFill>
            <a:miter lim="800000"/>
            <a:headEnd/>
            <a:tailEnd/>
          </a:ln>
        </p:spPr>
        <p:txBody>
          <a:bodyPr wrap="none" anchor="ctr"/>
          <a:lstStyle/>
          <a:p>
            <a:endParaRPr lang="en-US" dirty="0"/>
          </a:p>
        </p:txBody>
      </p:sp>
      <p:sp>
        <p:nvSpPr>
          <p:cNvPr id="14" name="Text Box 20"/>
          <p:cNvSpPr txBox="1">
            <a:spLocks noChangeArrowheads="1"/>
          </p:cNvSpPr>
          <p:nvPr/>
        </p:nvSpPr>
        <p:spPr bwMode="auto">
          <a:xfrm>
            <a:off x="304800" y="914400"/>
            <a:ext cx="85344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nSpc>
                <a:spcPct val="120000"/>
              </a:lnSpc>
              <a:buFont typeface="Webdings" pitchFamily="18" charset="2"/>
              <a:buNone/>
            </a:pPr>
            <a:r>
              <a:rPr lang="en-US" sz="1200" dirty="0" smtClean="0"/>
              <a:t>RF standards continue to evolve to wider bandwidths.  In addition, many modern wireless devices transmit and receive over multiple bands.  Traditional spectrum analyzers do not have the capture bandwidth necessary to debug these systems.</a:t>
            </a:r>
            <a:endParaRPr lang="en-US" sz="1200" dirty="0"/>
          </a:p>
        </p:txBody>
      </p:sp>
      <p:sp>
        <p:nvSpPr>
          <p:cNvPr id="15" name="Text Box 3"/>
          <p:cNvSpPr txBox="1">
            <a:spLocks noChangeArrowheads="1"/>
          </p:cNvSpPr>
          <p:nvPr/>
        </p:nvSpPr>
        <p:spPr bwMode="auto">
          <a:xfrm>
            <a:off x="278923" y="2700419"/>
            <a:ext cx="2743200" cy="247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174625"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nSpc>
                <a:spcPct val="40000"/>
              </a:lnSpc>
            </a:pPr>
            <a:endParaRPr lang="en-US" sz="1100" b="1" dirty="0">
              <a:solidFill>
                <a:srgbClr val="21076A"/>
              </a:solidFill>
              <a:latin typeface="Verdana" pitchFamily="34" charset="0"/>
            </a:endParaRPr>
          </a:p>
          <a:p>
            <a:pPr>
              <a:lnSpc>
                <a:spcPct val="114000"/>
              </a:lnSpc>
              <a:buClr>
                <a:srgbClr val="5E6A71"/>
              </a:buClr>
              <a:buFont typeface="Wingdings" pitchFamily="2" charset="2"/>
              <a:buChar char="§"/>
            </a:pPr>
            <a:r>
              <a:rPr lang="en-US" sz="1100" dirty="0" smtClean="0"/>
              <a:t>Ensure the </a:t>
            </a:r>
            <a:r>
              <a:rPr lang="en-US" sz="1100" dirty="0"/>
              <a:t>Channel 1 probe tip </a:t>
            </a:r>
            <a:r>
              <a:rPr lang="en-US" sz="1100" dirty="0" smtClean="0"/>
              <a:t>is on the </a:t>
            </a:r>
            <a:r>
              <a:rPr lang="en-US" sz="1100" b="1" dirty="0" smtClean="0"/>
              <a:t>TRIGGER</a:t>
            </a:r>
            <a:r>
              <a:rPr lang="en-US" sz="1100" dirty="0" smtClean="0"/>
              <a:t> </a:t>
            </a:r>
            <a:r>
              <a:rPr lang="en-US" sz="1100" dirty="0"/>
              <a:t>loop on the test board.</a:t>
            </a:r>
          </a:p>
          <a:p>
            <a:pPr>
              <a:lnSpc>
                <a:spcPct val="114000"/>
              </a:lnSpc>
              <a:buClr>
                <a:srgbClr val="5E6A71"/>
              </a:buClr>
              <a:buFont typeface="Wingdings" pitchFamily="2" charset="2"/>
              <a:buChar char="§"/>
            </a:pPr>
            <a:r>
              <a:rPr lang="en-US" sz="1100" dirty="0"/>
              <a:t>Push the </a:t>
            </a:r>
            <a:r>
              <a:rPr lang="en-US" sz="1100" b="1" dirty="0"/>
              <a:t>Mode</a:t>
            </a:r>
            <a:r>
              <a:rPr lang="en-US" sz="1100" dirty="0"/>
              <a:t> button on the test board until the </a:t>
            </a:r>
            <a:r>
              <a:rPr lang="en-US" sz="1100" u="sng" dirty="0" smtClean="0"/>
              <a:t>Capture BW</a:t>
            </a:r>
            <a:r>
              <a:rPr lang="en-US" sz="1100" dirty="0" smtClean="0"/>
              <a:t> </a:t>
            </a:r>
            <a:r>
              <a:rPr lang="en-US" sz="1100" dirty="0"/>
              <a:t>LED is lit.</a:t>
            </a:r>
          </a:p>
          <a:p>
            <a:pPr>
              <a:lnSpc>
                <a:spcPct val="114000"/>
              </a:lnSpc>
              <a:buClr>
                <a:srgbClr val="5E6A71"/>
              </a:buClr>
              <a:buFont typeface="Wingdings" pitchFamily="2" charset="2"/>
              <a:buChar char="§"/>
            </a:pPr>
            <a:r>
              <a:rPr lang="en-US" sz="1100" dirty="0"/>
              <a:t>Press the </a:t>
            </a:r>
            <a:r>
              <a:rPr lang="en-US" sz="1100" b="1" dirty="0"/>
              <a:t>Default Setup</a:t>
            </a:r>
            <a:r>
              <a:rPr lang="en-US" sz="1100" dirty="0"/>
              <a:t> front-panel button.</a:t>
            </a:r>
          </a:p>
          <a:p>
            <a:pPr>
              <a:lnSpc>
                <a:spcPct val="114000"/>
              </a:lnSpc>
              <a:buClr>
                <a:srgbClr val="5E6A71"/>
              </a:buClr>
              <a:buFont typeface="Wingdings" pitchFamily="2" charset="2"/>
              <a:buChar char="§"/>
            </a:pPr>
            <a:r>
              <a:rPr lang="en-US" sz="1100" dirty="0"/>
              <a:t>Press the </a:t>
            </a:r>
            <a:r>
              <a:rPr lang="en-US" sz="1100" b="1" dirty="0"/>
              <a:t>Utility</a:t>
            </a:r>
            <a:r>
              <a:rPr lang="en-US" sz="1100" dirty="0"/>
              <a:t> front panel-button.</a:t>
            </a:r>
          </a:p>
          <a:p>
            <a:pPr>
              <a:lnSpc>
                <a:spcPct val="114000"/>
              </a:lnSpc>
              <a:buClr>
                <a:srgbClr val="5E6A71"/>
              </a:buClr>
              <a:buFont typeface="Wingdings" pitchFamily="2" charset="2"/>
              <a:buChar char="§"/>
            </a:pPr>
            <a:r>
              <a:rPr lang="en-US" sz="1100" dirty="0"/>
              <a:t>Press </a:t>
            </a:r>
            <a:r>
              <a:rPr lang="en-US" sz="1100" b="1" dirty="0"/>
              <a:t>Utility Page </a:t>
            </a:r>
            <a:r>
              <a:rPr lang="en-US" sz="1100" dirty="0"/>
              <a:t>and select </a:t>
            </a:r>
            <a:r>
              <a:rPr lang="en-US" sz="1100" b="1" dirty="0"/>
              <a:t>Demo </a:t>
            </a:r>
            <a:r>
              <a:rPr lang="en-US" sz="1100" dirty="0"/>
              <a:t>using Multipurpose     .</a:t>
            </a:r>
          </a:p>
          <a:p>
            <a:pPr>
              <a:lnSpc>
                <a:spcPct val="114000"/>
              </a:lnSpc>
              <a:buClr>
                <a:srgbClr val="5E6A71"/>
              </a:buClr>
              <a:buFont typeface="Wingdings" pitchFamily="2" charset="2"/>
              <a:buChar char="§"/>
            </a:pPr>
            <a:r>
              <a:rPr lang="en-US" sz="1100" dirty="0"/>
              <a:t>Press </a:t>
            </a:r>
            <a:r>
              <a:rPr lang="en-US" sz="1100" b="1" dirty="0" smtClean="0"/>
              <a:t>Capture Bandwidth </a:t>
            </a:r>
            <a:r>
              <a:rPr lang="en-US" sz="1100" dirty="0"/>
              <a:t>button.</a:t>
            </a:r>
          </a:p>
          <a:p>
            <a:pPr>
              <a:lnSpc>
                <a:spcPct val="114000"/>
              </a:lnSpc>
              <a:buClr>
                <a:srgbClr val="5E6A71"/>
              </a:buClr>
              <a:buFont typeface="Wingdings" pitchFamily="2" charset="2"/>
              <a:buChar char="§"/>
            </a:pPr>
            <a:r>
              <a:rPr lang="en-US" sz="1100" dirty="0"/>
              <a:t>Press </a:t>
            </a:r>
            <a:r>
              <a:rPr lang="en-US" sz="1100" b="1" dirty="0"/>
              <a:t>Recall Demo Setup</a:t>
            </a:r>
            <a:r>
              <a:rPr lang="en-US" sz="1100" dirty="0"/>
              <a:t>. </a:t>
            </a:r>
          </a:p>
          <a:p>
            <a:pPr>
              <a:lnSpc>
                <a:spcPct val="114000"/>
              </a:lnSpc>
              <a:buClr>
                <a:srgbClr val="5E6A71"/>
              </a:buClr>
              <a:buFont typeface="Wingdings" pitchFamily="2" charset="2"/>
              <a:buChar char="§"/>
            </a:pPr>
            <a:r>
              <a:rPr lang="en-US" sz="1100" dirty="0"/>
              <a:t>Press </a:t>
            </a:r>
            <a:r>
              <a:rPr lang="en-US" sz="1100" b="1" dirty="0"/>
              <a:t>Menu Off </a:t>
            </a:r>
            <a:r>
              <a:rPr lang="en-US" sz="1100" dirty="0"/>
              <a:t>front-panel button.</a:t>
            </a:r>
          </a:p>
        </p:txBody>
      </p:sp>
      <p:sp>
        <p:nvSpPr>
          <p:cNvPr id="16" name="Text Box 8"/>
          <p:cNvSpPr txBox="1">
            <a:spLocks noChangeArrowheads="1"/>
          </p:cNvSpPr>
          <p:nvPr/>
        </p:nvSpPr>
        <p:spPr bwMode="auto">
          <a:xfrm>
            <a:off x="273050" y="1962912"/>
            <a:ext cx="5651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5400" b="1" dirty="0">
                <a:solidFill>
                  <a:srgbClr val="5482AB"/>
                </a:solidFill>
              </a:rPr>
              <a:t>1</a:t>
            </a:r>
          </a:p>
        </p:txBody>
      </p:sp>
      <p:sp>
        <p:nvSpPr>
          <p:cNvPr id="18" name="Text Box 10"/>
          <p:cNvSpPr txBox="1">
            <a:spLocks noChangeArrowheads="1"/>
          </p:cNvSpPr>
          <p:nvPr/>
        </p:nvSpPr>
        <p:spPr bwMode="auto">
          <a:xfrm>
            <a:off x="6052870" y="2016712"/>
            <a:ext cx="5693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5400" b="1" dirty="0">
                <a:solidFill>
                  <a:srgbClr val="5482AB"/>
                </a:solidFill>
              </a:rPr>
              <a:t>2</a:t>
            </a:r>
          </a:p>
        </p:txBody>
      </p:sp>
      <p:sp>
        <p:nvSpPr>
          <p:cNvPr id="19" name="Rectangle 11"/>
          <p:cNvSpPr>
            <a:spLocks noChangeArrowheads="1"/>
          </p:cNvSpPr>
          <p:nvPr/>
        </p:nvSpPr>
        <p:spPr bwMode="auto">
          <a:xfrm>
            <a:off x="6573690" y="2252246"/>
            <a:ext cx="22655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smtClean="0">
                <a:solidFill>
                  <a:srgbClr val="21076A"/>
                </a:solidFill>
              </a:rPr>
              <a:t>Exploring</a:t>
            </a:r>
            <a:endParaRPr lang="en-US" sz="1600" dirty="0">
              <a:solidFill>
                <a:srgbClr val="21076A"/>
              </a:solidFill>
            </a:endParaRPr>
          </a:p>
        </p:txBody>
      </p:sp>
      <p:sp>
        <p:nvSpPr>
          <p:cNvPr id="20" name="Rectangle 21"/>
          <p:cNvSpPr>
            <a:spLocks noChangeArrowheads="1"/>
          </p:cNvSpPr>
          <p:nvPr/>
        </p:nvSpPr>
        <p:spPr bwMode="auto">
          <a:xfrm>
            <a:off x="278922" y="2021887"/>
            <a:ext cx="2743200" cy="3388313"/>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22" name="Rectangle 23"/>
          <p:cNvSpPr>
            <a:spLocks noChangeArrowheads="1"/>
          </p:cNvSpPr>
          <p:nvPr/>
        </p:nvSpPr>
        <p:spPr bwMode="auto">
          <a:xfrm>
            <a:off x="6052870" y="2030766"/>
            <a:ext cx="2786330" cy="3379434"/>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24" name="Text Box 25"/>
          <p:cNvSpPr txBox="1">
            <a:spLocks noChangeArrowheads="1"/>
          </p:cNvSpPr>
          <p:nvPr/>
        </p:nvSpPr>
        <p:spPr bwMode="auto">
          <a:xfrm>
            <a:off x="6069166" y="2856838"/>
            <a:ext cx="2752782" cy="232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174625"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nSpc>
                <a:spcPct val="120000"/>
              </a:lnSpc>
              <a:buClr>
                <a:srgbClr val="5E6A71"/>
              </a:buClr>
              <a:buFont typeface="Wingdings" pitchFamily="2" charset="2"/>
              <a:buChar char="§"/>
            </a:pPr>
            <a:r>
              <a:rPr lang="en-US" sz="1100" dirty="0"/>
              <a:t>Press </a:t>
            </a:r>
            <a:r>
              <a:rPr lang="en-US" sz="1100" dirty="0" smtClean="0"/>
              <a:t>the </a:t>
            </a:r>
            <a:r>
              <a:rPr lang="en-US" sz="1100" b="1" dirty="0" smtClean="0"/>
              <a:t>Single</a:t>
            </a:r>
            <a:r>
              <a:rPr lang="en-US" sz="1100" dirty="0" smtClean="0"/>
              <a:t> front-panel button </a:t>
            </a:r>
            <a:r>
              <a:rPr lang="en-US" sz="1100" dirty="0"/>
              <a:t>to acquire a single </a:t>
            </a:r>
            <a:r>
              <a:rPr lang="en-US" sz="1100" dirty="0" smtClean="0"/>
              <a:t>acquisition.</a:t>
            </a:r>
            <a:endParaRPr lang="en-US" sz="1100" dirty="0"/>
          </a:p>
          <a:p>
            <a:pPr>
              <a:lnSpc>
                <a:spcPct val="120000"/>
              </a:lnSpc>
              <a:buClr>
                <a:srgbClr val="5E6A71"/>
              </a:buClr>
              <a:buFont typeface="Wingdings" pitchFamily="2" charset="2"/>
              <a:buChar char="§"/>
            </a:pPr>
            <a:r>
              <a:rPr lang="en-US" sz="1100" dirty="0" smtClean="0"/>
              <a:t>Notice the Span is set to 3 GHz.  This is 3 GHz capture bandwidth.</a:t>
            </a:r>
          </a:p>
          <a:p>
            <a:pPr>
              <a:lnSpc>
                <a:spcPct val="120000"/>
              </a:lnSpc>
              <a:buClr>
                <a:srgbClr val="5E6A71"/>
              </a:buClr>
              <a:buFont typeface="Wingdings" pitchFamily="2" charset="2"/>
              <a:buChar char="§"/>
            </a:pPr>
            <a:r>
              <a:rPr lang="en-US" sz="1100" dirty="0" smtClean="0"/>
              <a:t>Use </a:t>
            </a:r>
            <a:r>
              <a:rPr lang="en-US" sz="1100" dirty="0"/>
              <a:t>the front-panel Wave Inspector </a:t>
            </a:r>
            <a:r>
              <a:rPr lang="en-US" sz="1100" b="1" dirty="0"/>
              <a:t>Pan</a:t>
            </a:r>
            <a:r>
              <a:rPr lang="en-US" sz="1100" dirty="0"/>
              <a:t> knob (outer ring) </a:t>
            </a:r>
            <a:r>
              <a:rPr lang="en-US" sz="1100" dirty="0" smtClean="0"/>
              <a:t>to move </a:t>
            </a:r>
            <a:r>
              <a:rPr lang="en-US" sz="1100" dirty="0"/>
              <a:t>the Spectrum Time indicator (orange bar) </a:t>
            </a:r>
            <a:r>
              <a:rPr lang="en-US" sz="1100" dirty="0" smtClean="0"/>
              <a:t>before and after the pulse on </a:t>
            </a:r>
            <a:r>
              <a:rPr lang="en-US" sz="1100" dirty="0" err="1" smtClean="0"/>
              <a:t>Ch</a:t>
            </a:r>
            <a:r>
              <a:rPr lang="en-US" sz="1100" dirty="0" smtClean="0"/>
              <a:t> 1</a:t>
            </a:r>
          </a:p>
          <a:p>
            <a:pPr>
              <a:lnSpc>
                <a:spcPct val="120000"/>
              </a:lnSpc>
              <a:buClr>
                <a:srgbClr val="5E6A71"/>
              </a:buClr>
              <a:buFont typeface="Wingdings" pitchFamily="2" charset="2"/>
              <a:buChar char="§"/>
            </a:pPr>
            <a:r>
              <a:rPr lang="en-US" sz="1100" dirty="0" smtClean="0"/>
              <a:t>Notice that before the pulse, the RF output is at 900 MHz, it then transitions to 2.4 GHz after the pulse.</a:t>
            </a:r>
            <a:endParaRPr lang="en-US" sz="1100" dirty="0"/>
          </a:p>
        </p:txBody>
      </p:sp>
      <p:sp>
        <p:nvSpPr>
          <p:cNvPr id="28" name="Rectangle 3"/>
          <p:cNvSpPr>
            <a:spLocks noChangeArrowheads="1"/>
          </p:cNvSpPr>
          <p:nvPr/>
        </p:nvSpPr>
        <p:spPr bwMode="auto">
          <a:xfrm>
            <a:off x="287548" y="5472106"/>
            <a:ext cx="8551652" cy="346075"/>
          </a:xfrm>
          <a:prstGeom prst="rect">
            <a:avLst/>
          </a:prstGeom>
          <a:solidFill>
            <a:srgbClr val="21076A"/>
          </a:solidFill>
          <a:ln w="9525">
            <a:solidFill>
              <a:schemeClr val="bg1"/>
            </a:solidFill>
            <a:miter lim="800000"/>
            <a:headEnd/>
            <a:tailEnd/>
          </a:ln>
        </p:spPr>
        <p:txBody>
          <a:bodyPr wrap="none" anchor="ctr"/>
          <a:lstStyle/>
          <a:p>
            <a:endParaRPr lang="en-US" dirty="0"/>
          </a:p>
        </p:txBody>
      </p:sp>
      <p:sp>
        <p:nvSpPr>
          <p:cNvPr id="29" name="Text Box 17"/>
          <p:cNvSpPr txBox="1">
            <a:spLocks noChangeArrowheads="1"/>
          </p:cNvSpPr>
          <p:nvPr/>
        </p:nvSpPr>
        <p:spPr bwMode="auto">
          <a:xfrm>
            <a:off x="0" y="5410200"/>
            <a:ext cx="853135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gn="ctr">
              <a:buFont typeface="Webdings" pitchFamily="18" charset="2"/>
              <a:buNone/>
            </a:pPr>
            <a:r>
              <a:rPr lang="en-US" dirty="0">
                <a:solidFill>
                  <a:schemeClr val="bg1"/>
                </a:solidFill>
                <a:latin typeface="HelveticaNeue LT 55 Roman"/>
              </a:rPr>
              <a:t>Summary</a:t>
            </a:r>
          </a:p>
        </p:txBody>
      </p:sp>
      <p:sp>
        <p:nvSpPr>
          <p:cNvPr id="30" name="Rectangle 19"/>
          <p:cNvSpPr>
            <a:spLocks noChangeArrowheads="1"/>
          </p:cNvSpPr>
          <p:nvPr/>
        </p:nvSpPr>
        <p:spPr bwMode="auto">
          <a:xfrm>
            <a:off x="287548" y="5840088"/>
            <a:ext cx="8551652" cy="720725"/>
          </a:xfrm>
          <a:prstGeom prst="rect">
            <a:avLst/>
          </a:prstGeom>
          <a:solidFill>
            <a:srgbClr val="E1E9F5"/>
          </a:solidFill>
          <a:ln w="9525">
            <a:solidFill>
              <a:schemeClr val="bg1"/>
            </a:solidFill>
            <a:miter lim="800000"/>
            <a:headEnd/>
            <a:tailEnd/>
          </a:ln>
        </p:spPr>
        <p:txBody>
          <a:bodyPr wrap="none" anchor="ctr"/>
          <a:lstStyle/>
          <a:p>
            <a:endParaRPr lang="en-US" dirty="0"/>
          </a:p>
        </p:txBody>
      </p:sp>
      <p:sp>
        <p:nvSpPr>
          <p:cNvPr id="31" name="Rectangle 38"/>
          <p:cNvSpPr>
            <a:spLocks noChangeArrowheads="1"/>
          </p:cNvSpPr>
          <p:nvPr/>
        </p:nvSpPr>
        <p:spPr bwMode="auto">
          <a:xfrm>
            <a:off x="304800" y="5844958"/>
            <a:ext cx="86868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en-US" sz="1200" dirty="0" smtClean="0"/>
              <a:t>With the MDO4000B Series, you can see </a:t>
            </a:r>
            <a:r>
              <a:rPr lang="en-US" sz="1200" dirty="0"/>
              <a:t>your whole spectrum of interest at any point in time with the </a:t>
            </a:r>
            <a:r>
              <a:rPr lang="en-US" sz="1200" dirty="0" smtClean="0"/>
              <a:t>up to 3 </a:t>
            </a:r>
            <a:r>
              <a:rPr lang="en-US" sz="1200" dirty="0"/>
              <a:t>GHz </a:t>
            </a:r>
            <a:r>
              <a:rPr lang="en-US" sz="1200" dirty="0" smtClean="0"/>
              <a:t>ultra-wide </a:t>
            </a:r>
            <a:r>
              <a:rPr lang="en-US" sz="1200" dirty="0"/>
              <a:t>capture </a:t>
            </a:r>
            <a:r>
              <a:rPr lang="en-US" sz="1200" dirty="0" smtClean="0"/>
              <a:t>bandwidth (approximately 100 times wider than the 10-40 MHz capture bandwidths of traditional spectrum analyzers). Whether you’re looking at multiband systems or ultra-wide bandwidth designs, you won’t miss any details with the MDO.</a:t>
            </a:r>
            <a:endParaRPr lang="en-US" sz="1200" dirty="0"/>
          </a:p>
        </p:txBody>
      </p:sp>
      <p:sp>
        <p:nvSpPr>
          <p:cNvPr id="32" name="TextBox 2"/>
          <p:cNvSpPr txBox="1">
            <a:spLocks noChangeArrowheads="1"/>
          </p:cNvSpPr>
          <p:nvPr/>
        </p:nvSpPr>
        <p:spPr bwMode="auto">
          <a:xfrm>
            <a:off x="787878" y="2195164"/>
            <a:ext cx="226012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dirty="0" smtClean="0">
                <a:solidFill>
                  <a:srgbClr val="21076A"/>
                </a:solidFill>
              </a:rPr>
              <a:t>Setting Up</a:t>
            </a:r>
            <a:endParaRPr lang="en-US" sz="1600" dirty="0">
              <a:solidFill>
                <a:srgbClr val="21076A"/>
              </a:solidFill>
            </a:endParaRPr>
          </a:p>
        </p:txBody>
      </p:sp>
      <p:sp>
        <p:nvSpPr>
          <p:cNvPr id="34" name="Text Box 20"/>
          <p:cNvSpPr txBox="1">
            <a:spLocks noChangeArrowheads="1"/>
          </p:cNvSpPr>
          <p:nvPr/>
        </p:nvSpPr>
        <p:spPr bwMode="auto">
          <a:xfrm>
            <a:off x="304800" y="1445669"/>
            <a:ext cx="85344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nSpc>
                <a:spcPct val="120000"/>
              </a:lnSpc>
              <a:buFont typeface="Webdings" pitchFamily="18" charset="2"/>
              <a:buNone/>
            </a:pPr>
            <a:r>
              <a:rPr lang="en-US" sz="1200" u="sng" dirty="0"/>
              <a:t>Objective</a:t>
            </a:r>
            <a:r>
              <a:rPr lang="en-US" sz="1200" dirty="0"/>
              <a:t>: </a:t>
            </a:r>
            <a:r>
              <a:rPr lang="en-US" sz="1200" dirty="0" smtClean="0"/>
              <a:t>See the power of the MDO4000B’s exceptionally wide capture bandwidth (up to 3 GHz) by capturing an RF device’s transition from 900 </a:t>
            </a:r>
            <a:r>
              <a:rPr lang="en-US" sz="1200" dirty="0"/>
              <a:t>MHz </a:t>
            </a:r>
            <a:r>
              <a:rPr lang="en-US" sz="1200" dirty="0" smtClean="0"/>
              <a:t>to 2.4 </a:t>
            </a:r>
            <a:r>
              <a:rPr lang="en-US" sz="1200" dirty="0"/>
              <a:t>GHz </a:t>
            </a:r>
            <a:r>
              <a:rPr lang="en-US" sz="1200" u="sng" dirty="0" smtClean="0"/>
              <a:t>in a single acquisition</a:t>
            </a:r>
            <a:r>
              <a:rPr lang="en-US" sz="1200" dirty="0" smtClean="0"/>
              <a:t>.</a:t>
            </a:r>
            <a:endParaRPr lang="en-US" sz="1200" dirty="0"/>
          </a:p>
        </p:txBody>
      </p:sp>
      <p:sp>
        <p:nvSpPr>
          <p:cNvPr id="39" name="TextBox 38"/>
          <p:cNvSpPr txBox="1"/>
          <p:nvPr/>
        </p:nvSpPr>
        <p:spPr>
          <a:xfrm>
            <a:off x="4278490" y="6581001"/>
            <a:ext cx="587020" cy="276999"/>
          </a:xfrm>
          <a:prstGeom prst="rect">
            <a:avLst/>
          </a:prstGeom>
          <a:noFill/>
        </p:spPr>
        <p:txBody>
          <a:bodyPr wrap="none" rtlCol="0">
            <a:spAutoFit/>
          </a:bodyPr>
          <a:lstStyle/>
          <a:p>
            <a:r>
              <a:rPr lang="en-US" sz="1200" dirty="0" smtClean="0"/>
              <a:t>- 17 - </a:t>
            </a:r>
            <a:endParaRPr lang="en-US" sz="1200" dirty="0"/>
          </a:p>
        </p:txBody>
      </p:sp>
      <p:grpSp>
        <p:nvGrpSpPr>
          <p:cNvPr id="40" name="Group 60"/>
          <p:cNvGrpSpPr>
            <a:grpSpLocks/>
          </p:cNvGrpSpPr>
          <p:nvPr/>
        </p:nvGrpSpPr>
        <p:grpSpPr bwMode="auto">
          <a:xfrm>
            <a:off x="5943599" y="393700"/>
            <a:ext cx="2895601" cy="368300"/>
            <a:chOff x="3792" y="248"/>
            <a:chExt cx="1824" cy="241"/>
          </a:xfrm>
        </p:grpSpPr>
        <p:sp>
          <p:nvSpPr>
            <p:cNvPr id="41" name="Rectangle 50"/>
            <p:cNvSpPr>
              <a:spLocks noChangeArrowheads="1"/>
            </p:cNvSpPr>
            <p:nvPr/>
          </p:nvSpPr>
          <p:spPr bwMode="auto">
            <a:xfrm>
              <a:off x="3792" y="248"/>
              <a:ext cx="384" cy="240"/>
            </a:xfrm>
            <a:prstGeom prst="rect">
              <a:avLst/>
            </a:prstGeom>
            <a:solidFill>
              <a:srgbClr val="5E6A71"/>
            </a:solidFill>
            <a:ln w="9525">
              <a:noFill/>
              <a:miter lim="800000"/>
              <a:headEnd/>
              <a:tailEnd/>
            </a:ln>
            <a:effectLst/>
          </p:spPr>
          <p:txBody>
            <a:bodyPr wrap="none" anchor="ctr"/>
            <a:lstStyle/>
            <a:p>
              <a:endParaRPr lang="en-US">
                <a:latin typeface="+mj-lt"/>
              </a:endParaRPr>
            </a:p>
          </p:txBody>
        </p:sp>
        <p:sp>
          <p:nvSpPr>
            <p:cNvPr id="42" name="Rectangle 51"/>
            <p:cNvSpPr>
              <a:spLocks noChangeArrowheads="1"/>
            </p:cNvSpPr>
            <p:nvPr/>
          </p:nvSpPr>
          <p:spPr bwMode="auto">
            <a:xfrm>
              <a:off x="4608" y="248"/>
              <a:ext cx="336" cy="240"/>
            </a:xfrm>
            <a:prstGeom prst="rect">
              <a:avLst/>
            </a:prstGeom>
            <a:solidFill>
              <a:srgbClr val="BABABA"/>
            </a:solidFill>
            <a:ln w="9525">
              <a:noFill/>
              <a:miter lim="800000"/>
              <a:headEnd/>
              <a:tailEnd/>
            </a:ln>
            <a:effectLst/>
          </p:spPr>
          <p:txBody>
            <a:bodyPr wrap="none" anchor="ctr"/>
            <a:lstStyle/>
            <a:p>
              <a:endParaRPr lang="en-US">
                <a:latin typeface="+mj-lt"/>
              </a:endParaRPr>
            </a:p>
          </p:txBody>
        </p:sp>
        <p:sp>
          <p:nvSpPr>
            <p:cNvPr id="43" name="Rectangle 52"/>
            <p:cNvSpPr>
              <a:spLocks noChangeArrowheads="1"/>
            </p:cNvSpPr>
            <p:nvPr/>
          </p:nvSpPr>
          <p:spPr bwMode="auto">
            <a:xfrm>
              <a:off x="4512" y="248"/>
              <a:ext cx="48" cy="240"/>
            </a:xfrm>
            <a:prstGeom prst="rect">
              <a:avLst/>
            </a:prstGeom>
            <a:solidFill>
              <a:srgbClr val="5482AB"/>
            </a:solidFill>
            <a:ln w="9525">
              <a:noFill/>
              <a:miter lim="800000"/>
              <a:headEnd/>
              <a:tailEnd/>
            </a:ln>
            <a:effectLst/>
          </p:spPr>
          <p:txBody>
            <a:bodyPr wrap="none" anchor="ctr"/>
            <a:lstStyle/>
            <a:p>
              <a:endParaRPr lang="en-US">
                <a:latin typeface="+mj-lt"/>
              </a:endParaRPr>
            </a:p>
          </p:txBody>
        </p:sp>
        <p:sp>
          <p:nvSpPr>
            <p:cNvPr id="44" name="Rectangle 53"/>
            <p:cNvSpPr>
              <a:spLocks noChangeArrowheads="1"/>
            </p:cNvSpPr>
            <p:nvPr/>
          </p:nvSpPr>
          <p:spPr bwMode="auto">
            <a:xfrm>
              <a:off x="4944" y="248"/>
              <a:ext cx="528" cy="240"/>
            </a:xfrm>
            <a:prstGeom prst="rect">
              <a:avLst/>
            </a:prstGeom>
            <a:solidFill>
              <a:srgbClr val="DBDFE1"/>
            </a:solidFill>
            <a:ln w="9525">
              <a:noFill/>
              <a:miter lim="800000"/>
              <a:headEnd/>
              <a:tailEnd/>
            </a:ln>
            <a:effectLst/>
          </p:spPr>
          <p:txBody>
            <a:bodyPr wrap="none" anchor="ctr"/>
            <a:lstStyle/>
            <a:p>
              <a:endParaRPr lang="en-US">
                <a:latin typeface="+mj-lt"/>
              </a:endParaRPr>
            </a:p>
          </p:txBody>
        </p:sp>
        <p:sp>
          <p:nvSpPr>
            <p:cNvPr id="45" name="Rectangle 54"/>
            <p:cNvSpPr>
              <a:spLocks noChangeArrowheads="1"/>
            </p:cNvSpPr>
            <p:nvPr/>
          </p:nvSpPr>
          <p:spPr bwMode="auto">
            <a:xfrm>
              <a:off x="5472" y="249"/>
              <a:ext cx="144" cy="240"/>
            </a:xfrm>
            <a:prstGeom prst="rect">
              <a:avLst/>
            </a:prstGeom>
            <a:solidFill>
              <a:srgbClr val="CC0000"/>
            </a:solidFill>
            <a:ln w="9525">
              <a:noFill/>
              <a:miter lim="800000"/>
              <a:headEnd/>
              <a:tailEnd/>
            </a:ln>
            <a:effectLst/>
          </p:spPr>
          <p:txBody>
            <a:bodyPr wrap="none" anchor="ctr"/>
            <a:lstStyle/>
            <a:p>
              <a:endParaRPr lang="en-US">
                <a:latin typeface="+mj-lt"/>
              </a:endParaRPr>
            </a:p>
          </p:txBody>
        </p:sp>
      </p:grpSp>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1" y="2040069"/>
            <a:ext cx="2641600" cy="1339146"/>
          </a:xfrm>
          <a:prstGeom prst="rect">
            <a:avLst/>
          </a:prstGeom>
        </p:spPr>
      </p:pic>
      <p:sp>
        <p:nvSpPr>
          <p:cNvPr id="48" name="Rectangle 47"/>
          <p:cNvSpPr/>
          <p:nvPr/>
        </p:nvSpPr>
        <p:spPr>
          <a:xfrm>
            <a:off x="3968307" y="2801359"/>
            <a:ext cx="1822893" cy="1704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own Arrow 48"/>
          <p:cNvSpPr/>
          <p:nvPr/>
        </p:nvSpPr>
        <p:spPr>
          <a:xfrm rot="18825794">
            <a:off x="3304503" y="2079151"/>
            <a:ext cx="159789" cy="356508"/>
          </a:xfrm>
          <a:prstGeom prst="down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52" name="Rectangle 51"/>
          <p:cNvSpPr/>
          <p:nvPr/>
        </p:nvSpPr>
        <p:spPr>
          <a:xfrm>
            <a:off x="4176263" y="2849881"/>
            <a:ext cx="127015"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45322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7" name="Rectangle 341"/>
          <p:cNvSpPr>
            <a:spLocks noChangeArrowheads="1"/>
          </p:cNvSpPr>
          <p:nvPr/>
        </p:nvSpPr>
        <p:spPr bwMode="auto">
          <a:xfrm>
            <a:off x="228600" y="1219200"/>
            <a:ext cx="8686800" cy="5334000"/>
          </a:xfrm>
          <a:prstGeom prst="rect">
            <a:avLst/>
          </a:prstGeom>
          <a:solidFill>
            <a:srgbClr val="DBDFE1"/>
          </a:solidFill>
          <a:ln w="9525">
            <a:solidFill>
              <a:schemeClr val="bg1"/>
            </a:solidFill>
            <a:miter lim="800000"/>
            <a:headEnd/>
            <a:tailEnd/>
          </a:ln>
          <a:effectLst/>
        </p:spPr>
        <p:txBody>
          <a:bodyPr wrap="none" anchor="ctr"/>
          <a:lstStyle/>
          <a:p>
            <a:endParaRPr lang="en-US" dirty="0"/>
          </a:p>
        </p:txBody>
      </p:sp>
      <p:sp>
        <p:nvSpPr>
          <p:cNvPr id="4560" name="Rectangle 464"/>
          <p:cNvSpPr>
            <a:spLocks noChangeArrowheads="1"/>
          </p:cNvSpPr>
          <p:nvPr/>
        </p:nvSpPr>
        <p:spPr bwMode="auto">
          <a:xfrm>
            <a:off x="4760913" y="1803400"/>
            <a:ext cx="3330575" cy="1268413"/>
          </a:xfrm>
          <a:prstGeom prst="rect">
            <a:avLst/>
          </a:prstGeom>
          <a:noFill/>
          <a:ln w="9525">
            <a:noFill/>
            <a:miter lim="800000"/>
            <a:headEnd/>
            <a:tailEnd/>
          </a:ln>
          <a:effectLst/>
        </p:spPr>
        <p:txBody>
          <a:bodyPr/>
          <a:lstStyle/>
          <a:p>
            <a:pPr eaLnBrk="0" hangingPunct="0">
              <a:buFont typeface="Webdings" pitchFamily="18" charset="2"/>
              <a:buNone/>
            </a:pPr>
            <a:endParaRPr lang="en-US" sz="1100"/>
          </a:p>
        </p:txBody>
      </p:sp>
      <p:pic>
        <p:nvPicPr>
          <p:cNvPr id="21" name="Picture 20" descr="tek00135.png"/>
          <p:cNvPicPr>
            <a:picLocks noChangeAspect="1"/>
          </p:cNvPicPr>
          <p:nvPr/>
        </p:nvPicPr>
        <p:blipFill>
          <a:blip r:embed="rId3" cstate="print"/>
          <a:stretch>
            <a:fillRect/>
          </a:stretch>
        </p:blipFill>
        <p:spPr>
          <a:xfrm>
            <a:off x="777240" y="3831854"/>
            <a:ext cx="3413760" cy="2560320"/>
          </a:xfrm>
          <a:prstGeom prst="rect">
            <a:avLst/>
          </a:prstGeom>
        </p:spPr>
      </p:pic>
      <p:pic>
        <p:nvPicPr>
          <p:cNvPr id="22" name="Picture 21" descr="tek00136.png"/>
          <p:cNvPicPr>
            <a:picLocks noChangeAspect="1"/>
          </p:cNvPicPr>
          <p:nvPr/>
        </p:nvPicPr>
        <p:blipFill>
          <a:blip r:embed="rId4" cstate="print"/>
          <a:stretch>
            <a:fillRect/>
          </a:stretch>
        </p:blipFill>
        <p:spPr>
          <a:xfrm>
            <a:off x="5105400" y="3840480"/>
            <a:ext cx="3413760" cy="2560320"/>
          </a:xfrm>
          <a:prstGeom prst="rect">
            <a:avLst/>
          </a:prstGeom>
        </p:spPr>
      </p:pic>
      <p:grpSp>
        <p:nvGrpSpPr>
          <p:cNvPr id="2" name="Group 18"/>
          <p:cNvGrpSpPr/>
          <p:nvPr/>
        </p:nvGrpSpPr>
        <p:grpSpPr>
          <a:xfrm>
            <a:off x="457200" y="3459480"/>
            <a:ext cx="4190999" cy="338554"/>
            <a:chOff x="238125" y="2633246"/>
            <a:chExt cx="4190999" cy="338554"/>
          </a:xfrm>
        </p:grpSpPr>
        <p:sp>
          <p:nvSpPr>
            <p:cNvPr id="4263" name="Text Box 167"/>
            <p:cNvSpPr txBox="1">
              <a:spLocks noChangeArrowheads="1"/>
            </p:cNvSpPr>
            <p:nvPr/>
          </p:nvSpPr>
          <p:spPr bwMode="auto">
            <a:xfrm>
              <a:off x="238125" y="2633246"/>
              <a:ext cx="4190999" cy="338554"/>
            </a:xfrm>
            <a:prstGeom prst="rect">
              <a:avLst/>
            </a:prstGeom>
            <a:noFill/>
            <a:ln w="9525">
              <a:noFill/>
              <a:miter lim="800000"/>
              <a:headEnd/>
              <a:tailEnd/>
            </a:ln>
            <a:effectLst/>
          </p:spPr>
          <p:txBody>
            <a:bodyPr wrap="square">
              <a:spAutoFit/>
            </a:bodyPr>
            <a:lstStyle/>
            <a:p>
              <a:pPr algn="ctr" defTabSz="1019175"/>
              <a:r>
                <a:rPr lang="en-US" sz="1600" dirty="0" smtClean="0">
                  <a:solidFill>
                    <a:srgbClr val="21076A"/>
                  </a:solidFill>
                  <a:latin typeface="+mj-lt"/>
                </a:rPr>
                <a:t>Spectrum Prior to Trigger Event </a:t>
              </a:r>
              <a:endParaRPr lang="en-US" sz="1600" dirty="0">
                <a:solidFill>
                  <a:srgbClr val="21076A"/>
                </a:solidFill>
                <a:latin typeface="+mj-lt"/>
              </a:endParaRPr>
            </a:p>
          </p:txBody>
        </p:sp>
        <p:sp>
          <p:nvSpPr>
            <p:cNvPr id="13" name="Oval 12"/>
            <p:cNvSpPr/>
            <p:nvPr/>
          </p:nvSpPr>
          <p:spPr>
            <a:xfrm>
              <a:off x="628650" y="2667000"/>
              <a:ext cx="228600" cy="228600"/>
            </a:xfrm>
            <a:prstGeom prst="ellipse">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smtClean="0"/>
                <a:t>1</a:t>
              </a:r>
              <a:endParaRPr lang="en-US" sz="1200" dirty="0"/>
            </a:p>
          </p:txBody>
        </p:sp>
      </p:grpSp>
      <p:grpSp>
        <p:nvGrpSpPr>
          <p:cNvPr id="3" name="Group 23"/>
          <p:cNvGrpSpPr/>
          <p:nvPr/>
        </p:nvGrpSpPr>
        <p:grpSpPr>
          <a:xfrm>
            <a:off x="4800600" y="3425726"/>
            <a:ext cx="4191000" cy="338554"/>
            <a:chOff x="4752975" y="2609017"/>
            <a:chExt cx="4191000" cy="338554"/>
          </a:xfrm>
        </p:grpSpPr>
        <p:sp>
          <p:nvSpPr>
            <p:cNvPr id="4636" name="Text Box 540"/>
            <p:cNvSpPr txBox="1">
              <a:spLocks noChangeArrowheads="1"/>
            </p:cNvSpPr>
            <p:nvPr/>
          </p:nvSpPr>
          <p:spPr bwMode="auto">
            <a:xfrm>
              <a:off x="4752975" y="2609017"/>
              <a:ext cx="4191000" cy="338554"/>
            </a:xfrm>
            <a:prstGeom prst="rect">
              <a:avLst/>
            </a:prstGeom>
            <a:noFill/>
            <a:ln w="9525">
              <a:noFill/>
              <a:miter lim="800000"/>
              <a:headEnd/>
              <a:tailEnd/>
            </a:ln>
            <a:effectLst/>
          </p:spPr>
          <p:txBody>
            <a:bodyPr wrap="square">
              <a:spAutoFit/>
            </a:bodyPr>
            <a:lstStyle/>
            <a:p>
              <a:pPr algn="ctr" defTabSz="1019175"/>
              <a:r>
                <a:rPr lang="en-US" sz="1600" dirty="0" smtClean="0">
                  <a:solidFill>
                    <a:srgbClr val="21076A"/>
                  </a:solidFill>
                  <a:latin typeface="+mj-lt"/>
                </a:rPr>
                <a:t>Spectrum After the Trigger Event</a:t>
              </a:r>
              <a:endParaRPr lang="en-US" sz="1600" dirty="0">
                <a:solidFill>
                  <a:srgbClr val="21076A"/>
                </a:solidFill>
                <a:latin typeface="+mj-lt"/>
              </a:endParaRPr>
            </a:p>
          </p:txBody>
        </p:sp>
        <p:sp>
          <p:nvSpPr>
            <p:cNvPr id="14" name="Oval 13"/>
            <p:cNvSpPr/>
            <p:nvPr/>
          </p:nvSpPr>
          <p:spPr>
            <a:xfrm>
              <a:off x="5105400" y="2686050"/>
              <a:ext cx="228600" cy="228600"/>
            </a:xfrm>
            <a:prstGeom prst="ellipse">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smtClean="0"/>
                <a:t>2</a:t>
              </a:r>
              <a:endParaRPr lang="en-US" sz="1200" dirty="0"/>
            </a:p>
          </p:txBody>
        </p:sp>
      </p:grpSp>
      <p:sp>
        <p:nvSpPr>
          <p:cNvPr id="25" name="TextBox 24"/>
          <p:cNvSpPr txBox="1"/>
          <p:nvPr/>
        </p:nvSpPr>
        <p:spPr>
          <a:xfrm>
            <a:off x="228600" y="1220634"/>
            <a:ext cx="8686800" cy="2394502"/>
          </a:xfrm>
          <a:prstGeom prst="rect">
            <a:avLst/>
          </a:prstGeom>
          <a:noFill/>
        </p:spPr>
        <p:txBody>
          <a:bodyPr wrap="square" rtlCol="0">
            <a:spAutoFit/>
          </a:bodyPr>
          <a:lstStyle/>
          <a:p>
            <a:pPr>
              <a:lnSpc>
                <a:spcPct val="110000"/>
              </a:lnSpc>
            </a:pPr>
            <a:r>
              <a:rPr lang="en-US" sz="1600" dirty="0" smtClean="0">
                <a:solidFill>
                  <a:srgbClr val="21076A"/>
                </a:solidFill>
                <a:latin typeface="+mj-lt"/>
              </a:rPr>
              <a:t>What’s Happening?</a:t>
            </a:r>
            <a:endParaRPr lang="en-US" sz="1000" dirty="0" smtClean="0"/>
          </a:p>
          <a:p>
            <a:pPr marL="114300" indent="-114300">
              <a:lnSpc>
                <a:spcPct val="110000"/>
              </a:lnSpc>
              <a:buFont typeface="Wingdings" pitchFamily="2" charset="2"/>
              <a:buChar char="§"/>
            </a:pPr>
            <a:r>
              <a:rPr lang="en-US" sz="1000" dirty="0" smtClean="0"/>
              <a:t>The pulse see on channel 1 is a control signal telling the device to switch the RF output from 900 MHz to 2.4 GHz.</a:t>
            </a:r>
          </a:p>
          <a:p>
            <a:pPr marL="114300" indent="-114300">
              <a:lnSpc>
                <a:spcPct val="110000"/>
              </a:lnSpc>
              <a:buFont typeface="Wingdings" pitchFamily="2" charset="2"/>
              <a:buChar char="§"/>
            </a:pPr>
            <a:r>
              <a:rPr lang="en-US" sz="1000" dirty="0" smtClean="0"/>
              <a:t>We are capturing this transition in a single acquisition!  This ability to look across 3 GHz of spectrum and correlate the RF activity to other analog and digital signals is unique to the MDO4000B.</a:t>
            </a:r>
          </a:p>
          <a:p>
            <a:pPr marL="114300" indent="-114300">
              <a:lnSpc>
                <a:spcPct val="110000"/>
              </a:lnSpc>
              <a:buFont typeface="Wingdings" pitchFamily="2" charset="2"/>
              <a:buChar char="§"/>
            </a:pPr>
            <a:r>
              <a:rPr lang="en-US" sz="1000" dirty="0" smtClean="0"/>
              <a:t>In screenshot      , Spectrum Time is positioned prior to the trigger event (single pulse on channel 1). In the spectrum, the device under test is currently communicating to a device in the 900 MHz ISM (Industrial, Scientific, and Medical) radio band.</a:t>
            </a:r>
          </a:p>
          <a:p>
            <a:pPr marL="114300" indent="-114300">
              <a:lnSpc>
                <a:spcPct val="110000"/>
              </a:lnSpc>
              <a:buFont typeface="Wingdings" pitchFamily="2" charset="2"/>
              <a:buChar char="§"/>
            </a:pPr>
            <a:r>
              <a:rPr lang="en-US" sz="1000" dirty="0" smtClean="0"/>
              <a:t>In screenshot      , Spectrum Time has been moved to view the spectrum after the trigger event.  In the spectrum, the digital control signal (the trigger event) results in the RF output switching from communicating from one device in the 900 MHz ISM radio band to another device in the 2.4 GHz ISM radio band.</a:t>
            </a:r>
          </a:p>
          <a:p>
            <a:pPr marL="114300" indent="-114300">
              <a:lnSpc>
                <a:spcPct val="110000"/>
              </a:lnSpc>
              <a:buFont typeface="Wingdings" pitchFamily="2" charset="2"/>
              <a:buChar char="§"/>
            </a:pPr>
            <a:r>
              <a:rPr lang="en-US" sz="1000" dirty="0" smtClean="0"/>
              <a:t>Notice that both the 900 MHz and 2.4 GHz ISM radios bands are captured in a single acquisition.  A typical spectrum analyzer with capture bandwidth of 10-40 MHz could not capture this wideband, transitory event.</a:t>
            </a:r>
          </a:p>
          <a:p>
            <a:pPr marL="114300" indent="-114300">
              <a:lnSpc>
                <a:spcPct val="110000"/>
              </a:lnSpc>
              <a:buFont typeface="Wingdings" pitchFamily="2" charset="2"/>
              <a:buChar char="§"/>
            </a:pPr>
            <a:r>
              <a:rPr lang="en-US" sz="1000" dirty="0" smtClean="0"/>
              <a:t>With the MDO4000B Series , you can easily correlate frequency domain events with changes in the time domain signals.</a:t>
            </a:r>
          </a:p>
          <a:p>
            <a:pPr marL="114300" indent="-114300">
              <a:lnSpc>
                <a:spcPct val="110000"/>
              </a:lnSpc>
              <a:buFont typeface="Wingdings" pitchFamily="2" charset="2"/>
              <a:buChar char="§"/>
            </a:pPr>
            <a:endParaRPr lang="en-US" sz="1000" dirty="0"/>
          </a:p>
        </p:txBody>
      </p:sp>
      <p:sp>
        <p:nvSpPr>
          <p:cNvPr id="27" name="Rectangle 4"/>
          <p:cNvSpPr>
            <a:spLocks noChangeArrowheads="1"/>
          </p:cNvSpPr>
          <p:nvPr/>
        </p:nvSpPr>
        <p:spPr bwMode="auto">
          <a:xfrm>
            <a:off x="228600" y="304800"/>
            <a:ext cx="8686800" cy="838200"/>
          </a:xfrm>
          <a:prstGeom prst="rect">
            <a:avLst/>
          </a:prstGeom>
          <a:solidFill>
            <a:srgbClr val="A4B3C9">
              <a:alpha val="50000"/>
            </a:srgbClr>
          </a:solidFill>
          <a:ln w="9525">
            <a:solidFill>
              <a:schemeClr val="bg1"/>
            </a:solidFill>
            <a:miter lim="800000"/>
            <a:headEnd/>
            <a:tailEnd/>
          </a:ln>
          <a:effectLst/>
        </p:spPr>
        <p:txBody>
          <a:bodyPr wrap="none" anchor="ctr"/>
          <a:lstStyle/>
          <a:p>
            <a:endParaRPr lang="en-US"/>
          </a:p>
        </p:txBody>
      </p:sp>
      <p:sp>
        <p:nvSpPr>
          <p:cNvPr id="28" name="Rectangle 113"/>
          <p:cNvSpPr>
            <a:spLocks noChangeArrowheads="1"/>
          </p:cNvSpPr>
          <p:nvPr/>
        </p:nvSpPr>
        <p:spPr bwMode="auto">
          <a:xfrm>
            <a:off x="228600" y="304800"/>
            <a:ext cx="8763000" cy="838200"/>
          </a:xfrm>
          <a:prstGeom prst="rect">
            <a:avLst/>
          </a:prstGeom>
          <a:noFill/>
          <a:ln w="9525">
            <a:noFill/>
            <a:miter lim="800000"/>
            <a:headEnd/>
            <a:tailEnd/>
          </a:ln>
          <a:effectLst/>
        </p:spPr>
        <p:txBody>
          <a:bodyPr/>
          <a:lstStyle/>
          <a:p>
            <a:pPr>
              <a:lnSpc>
                <a:spcPct val="110000"/>
              </a:lnSpc>
              <a:buFont typeface="Webdings" pitchFamily="18" charset="2"/>
              <a:buNone/>
            </a:pPr>
            <a:r>
              <a:rPr lang="en-US" sz="1600" dirty="0" smtClean="0">
                <a:solidFill>
                  <a:srgbClr val="21076A"/>
                </a:solidFill>
              </a:rPr>
              <a:t>Explanation of Spectrum Time</a:t>
            </a:r>
            <a:endParaRPr lang="en-US" sz="1000" dirty="0" smtClean="0"/>
          </a:p>
          <a:p>
            <a:pPr marL="114300" indent="-114300">
              <a:lnSpc>
                <a:spcPct val="110000"/>
              </a:lnSpc>
              <a:buFont typeface="Wingdings" pitchFamily="2" charset="2"/>
              <a:buChar char="§"/>
            </a:pPr>
            <a:r>
              <a:rPr lang="en-US" sz="1000" dirty="0"/>
              <a:t>The spectrum shown in the frequency domain </a:t>
            </a:r>
            <a:r>
              <a:rPr lang="en-US" sz="1000" dirty="0" err="1"/>
              <a:t>graticule</a:t>
            </a:r>
            <a:r>
              <a:rPr lang="en-US" sz="1000" dirty="0"/>
              <a:t> corresponds to the period of time indicated by the orange bar in the time domain </a:t>
            </a:r>
            <a:r>
              <a:rPr lang="en-US" sz="1000" dirty="0" err="1"/>
              <a:t>graticule</a:t>
            </a:r>
            <a:endParaRPr lang="en-US" sz="1000" dirty="0"/>
          </a:p>
          <a:p>
            <a:pPr marL="114300" indent="-114300">
              <a:lnSpc>
                <a:spcPct val="110000"/>
              </a:lnSpc>
              <a:buFont typeface="Wingdings" pitchFamily="2" charset="2"/>
              <a:buChar char="§"/>
            </a:pPr>
            <a:r>
              <a:rPr lang="en-US" sz="1000" dirty="0"/>
              <a:t>This orange bar is known as Spectrum Time. </a:t>
            </a:r>
          </a:p>
          <a:p>
            <a:pPr marL="114300" indent="-114300">
              <a:lnSpc>
                <a:spcPct val="110000"/>
              </a:lnSpc>
              <a:buFont typeface="Wingdings" pitchFamily="2" charset="2"/>
              <a:buChar char="§"/>
            </a:pPr>
            <a:r>
              <a:rPr lang="en-US" sz="1000" dirty="0"/>
              <a:t>Spectrum Time can be moved throughout the acquisition to see how the spectrum changes over time or relative to other analog, digital, or bus signals.</a:t>
            </a:r>
          </a:p>
          <a:p>
            <a:pPr marL="114300" indent="-114300">
              <a:lnSpc>
                <a:spcPct val="110000"/>
              </a:lnSpc>
              <a:buFont typeface="Wingdings" pitchFamily="2" charset="2"/>
              <a:buChar char="§"/>
            </a:pPr>
            <a:endParaRPr lang="en-US" sz="1000" dirty="0"/>
          </a:p>
        </p:txBody>
      </p:sp>
      <p:sp>
        <p:nvSpPr>
          <p:cNvPr id="30" name="TextBox 29"/>
          <p:cNvSpPr txBox="1"/>
          <p:nvPr/>
        </p:nvSpPr>
        <p:spPr>
          <a:xfrm>
            <a:off x="499646" y="4907280"/>
            <a:ext cx="338554" cy="1295400"/>
          </a:xfrm>
          <a:prstGeom prst="rect">
            <a:avLst/>
          </a:prstGeom>
          <a:noFill/>
        </p:spPr>
        <p:txBody>
          <a:bodyPr vert="vert270"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1000" b="1" dirty="0" smtClean="0">
                <a:ln w="11430"/>
                <a:solidFill>
                  <a:srgbClr val="FF0000"/>
                </a:solidFill>
                <a:effectLst>
                  <a:outerShdw blurRad="80000" dist="40000" dir="5040000" algn="tl">
                    <a:srgbClr val="000000">
                      <a:alpha val="30000"/>
                    </a:srgbClr>
                  </a:outerShdw>
                </a:effectLst>
              </a:rPr>
              <a:t>Frequency Domain</a:t>
            </a:r>
            <a:endParaRPr lang="en-US" sz="1000" b="1" dirty="0">
              <a:ln w="11430"/>
              <a:solidFill>
                <a:srgbClr val="FF0000"/>
              </a:solidFill>
              <a:effectLst>
                <a:outerShdw blurRad="80000" dist="40000" dir="5040000" algn="tl">
                  <a:srgbClr val="000000">
                    <a:alpha val="30000"/>
                  </a:srgbClr>
                </a:outerShdw>
              </a:effectLst>
            </a:endParaRPr>
          </a:p>
        </p:txBody>
      </p:sp>
      <p:sp>
        <p:nvSpPr>
          <p:cNvPr id="31" name="TextBox 30"/>
          <p:cNvSpPr txBox="1"/>
          <p:nvPr/>
        </p:nvSpPr>
        <p:spPr>
          <a:xfrm>
            <a:off x="499646" y="3840480"/>
            <a:ext cx="338554" cy="990600"/>
          </a:xfrm>
          <a:prstGeom prst="rect">
            <a:avLst/>
          </a:prstGeom>
          <a:noFill/>
        </p:spPr>
        <p:txBody>
          <a:bodyPr vert="vert270"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1000" b="1" dirty="0" smtClean="0">
                <a:ln w="11430"/>
                <a:solidFill>
                  <a:srgbClr val="FF0000"/>
                </a:solidFill>
                <a:effectLst>
                  <a:outerShdw blurRad="80000" dist="40000" dir="5040000" algn="tl">
                    <a:schemeClr val="bg1">
                      <a:alpha val="30000"/>
                    </a:schemeClr>
                  </a:outerShdw>
                </a:effectLst>
              </a:rPr>
              <a:t>Time Domain</a:t>
            </a:r>
            <a:endParaRPr lang="en-US" sz="1000" b="1" dirty="0">
              <a:ln w="11430"/>
              <a:solidFill>
                <a:srgbClr val="FF0000"/>
              </a:solidFill>
              <a:effectLst>
                <a:outerShdw blurRad="80000" dist="40000" dir="5040000" algn="tl">
                  <a:schemeClr val="bg1">
                    <a:alpha val="30000"/>
                  </a:schemeClr>
                </a:outerShdw>
              </a:effectLst>
            </a:endParaRPr>
          </a:p>
        </p:txBody>
      </p:sp>
      <p:sp>
        <p:nvSpPr>
          <p:cNvPr id="32" name="Oval 31"/>
          <p:cNvSpPr/>
          <p:nvPr/>
        </p:nvSpPr>
        <p:spPr>
          <a:xfrm>
            <a:off x="1876422" y="4790913"/>
            <a:ext cx="609600" cy="152400"/>
          </a:xfrm>
          <a:prstGeom prst="ellipse">
            <a:avLst/>
          </a:prstGeom>
          <a:noFill/>
          <a:ln>
            <a:solidFill>
              <a:srgbClr val="FF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eft Bracket 35"/>
          <p:cNvSpPr/>
          <p:nvPr/>
        </p:nvSpPr>
        <p:spPr>
          <a:xfrm rot="5400000">
            <a:off x="2491740" y="3372529"/>
            <a:ext cx="45719" cy="3352800"/>
          </a:xfrm>
          <a:prstGeom prst="leftBracket">
            <a:avLst/>
          </a:prstGeom>
          <a:ln w="44450">
            <a:solidFill>
              <a:srgbClr val="FF0000"/>
            </a:solidFill>
          </a:ln>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Arc 36"/>
          <p:cNvSpPr/>
          <p:nvPr/>
        </p:nvSpPr>
        <p:spPr>
          <a:xfrm>
            <a:off x="2409822" y="4881402"/>
            <a:ext cx="121919" cy="304800"/>
          </a:xfrm>
          <a:prstGeom prst="arc">
            <a:avLst/>
          </a:prstGeom>
          <a:ln w="22225">
            <a:solidFill>
              <a:srgbClr val="FF0000"/>
            </a:solidFill>
          </a:ln>
          <a:scene3d>
            <a:camera prst="orthographicFront"/>
            <a:lightRig rig="threePt" dir="t"/>
          </a:scene3d>
          <a:sp3d>
            <a:bevelT w="114300" prst="hardEdg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Oval 37"/>
          <p:cNvSpPr/>
          <p:nvPr/>
        </p:nvSpPr>
        <p:spPr>
          <a:xfrm>
            <a:off x="1239440" y="2057400"/>
            <a:ext cx="155448" cy="155448"/>
          </a:xfrm>
          <a:prstGeom prst="ellipse">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000" dirty="0" smtClean="0"/>
              <a:t>1</a:t>
            </a:r>
            <a:endParaRPr lang="en-US" sz="1000" dirty="0"/>
          </a:p>
        </p:txBody>
      </p:sp>
      <p:sp>
        <p:nvSpPr>
          <p:cNvPr id="39" name="Oval 38"/>
          <p:cNvSpPr/>
          <p:nvPr/>
        </p:nvSpPr>
        <p:spPr>
          <a:xfrm>
            <a:off x="1244102" y="2394752"/>
            <a:ext cx="155448" cy="155448"/>
          </a:xfrm>
          <a:prstGeom prst="ellipse">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000" dirty="0" smtClean="0"/>
              <a:t>2</a:t>
            </a:r>
            <a:endParaRPr lang="en-US" sz="1000" dirty="0"/>
          </a:p>
        </p:txBody>
      </p:sp>
      <p:sp>
        <p:nvSpPr>
          <p:cNvPr id="23" name="TextBox 22"/>
          <p:cNvSpPr txBox="1"/>
          <p:nvPr/>
        </p:nvSpPr>
        <p:spPr>
          <a:xfrm>
            <a:off x="4284197" y="6581001"/>
            <a:ext cx="587020" cy="276999"/>
          </a:xfrm>
          <a:prstGeom prst="rect">
            <a:avLst/>
          </a:prstGeom>
          <a:noFill/>
        </p:spPr>
        <p:txBody>
          <a:bodyPr wrap="none" rtlCol="0">
            <a:spAutoFit/>
          </a:bodyPr>
          <a:lstStyle/>
          <a:p>
            <a:r>
              <a:rPr lang="en-US" sz="1200" dirty="0" smtClean="0"/>
              <a:t>- 18 - </a:t>
            </a:r>
            <a:endParaRPr lang="en-US" sz="1200" dirty="0"/>
          </a:p>
        </p:txBody>
      </p:sp>
      <p:sp>
        <p:nvSpPr>
          <p:cNvPr id="24" name="Oval 23"/>
          <p:cNvSpPr/>
          <p:nvPr/>
        </p:nvSpPr>
        <p:spPr>
          <a:xfrm>
            <a:off x="7136133" y="4805880"/>
            <a:ext cx="609600" cy="152400"/>
          </a:xfrm>
          <a:prstGeom prst="ellipse">
            <a:avLst/>
          </a:prstGeom>
          <a:noFill/>
          <a:ln>
            <a:solidFill>
              <a:srgbClr val="FF0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eft Bracket 25"/>
          <p:cNvSpPr/>
          <p:nvPr/>
        </p:nvSpPr>
        <p:spPr>
          <a:xfrm rot="5400000">
            <a:off x="6819901" y="3387496"/>
            <a:ext cx="45719" cy="3352800"/>
          </a:xfrm>
          <a:prstGeom prst="leftBracket">
            <a:avLst/>
          </a:prstGeom>
          <a:ln w="44450">
            <a:solidFill>
              <a:srgbClr val="FF0000"/>
            </a:solidFill>
          </a:ln>
          <a:effectLst/>
          <a:scene3d>
            <a:camera prst="orthographicFront"/>
            <a:lightRig rig="threePt" dir="t"/>
          </a:scene3d>
          <a:sp3d>
            <a:bevelT w="152400" h="50800" prst="softRound"/>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p:cNvSpPr/>
          <p:nvPr/>
        </p:nvSpPr>
        <p:spPr>
          <a:xfrm>
            <a:off x="7669533" y="4896369"/>
            <a:ext cx="121919" cy="304800"/>
          </a:xfrm>
          <a:prstGeom prst="arc">
            <a:avLst/>
          </a:prstGeom>
          <a:ln w="22225">
            <a:solidFill>
              <a:srgbClr val="FF0000"/>
            </a:solidFill>
          </a:ln>
          <a:scene3d>
            <a:camera prst="orthographicFront"/>
            <a:lightRig rig="threePt" dir="t"/>
          </a:scene3d>
          <a:sp3d>
            <a:bevelT w="114300" prst="hardEdg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195288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5" name="Picture 11" descr="C:\Users\randywh\Downloads\Tek-mdo4104-6_11a_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9055" y="762000"/>
            <a:ext cx="2514600" cy="1857383"/>
          </a:xfrm>
          <a:prstGeom prst="rect">
            <a:avLst/>
          </a:prstGeom>
          <a:noFill/>
          <a:extLst>
            <a:ext uri="{909E8E84-426E-40DD-AFC4-6F175D3DCCD1}">
              <a14:hiddenFill xmlns:a14="http://schemas.microsoft.com/office/drawing/2010/main">
                <a:solidFill>
                  <a:srgbClr val="FFFFFF"/>
                </a:solidFill>
              </a14:hiddenFill>
            </a:ext>
          </a:extLst>
        </p:spPr>
      </p:pic>
      <p:sp>
        <p:nvSpPr>
          <p:cNvPr id="50" name="Text Box 41"/>
          <p:cNvSpPr txBox="1">
            <a:spLocks noChangeArrowheads="1"/>
          </p:cNvSpPr>
          <p:nvPr/>
        </p:nvSpPr>
        <p:spPr bwMode="auto">
          <a:xfrm>
            <a:off x="76200" y="107950"/>
            <a:ext cx="5766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a:solidFill>
                  <a:srgbClr val="21076A"/>
                </a:solidFill>
                <a:latin typeface="HelveticaNeue LT 55 Roman"/>
              </a:rPr>
              <a:t> </a:t>
            </a:r>
            <a:r>
              <a:rPr lang="en-US" sz="2400" dirty="0" smtClean="0">
                <a:solidFill>
                  <a:srgbClr val="21076A"/>
                </a:solidFill>
                <a:latin typeface="HelveticaNeue LT 55 Roman"/>
              </a:rPr>
              <a:t>MDO4000B </a:t>
            </a:r>
            <a:r>
              <a:rPr lang="en-US" sz="2400" dirty="0">
                <a:solidFill>
                  <a:srgbClr val="21076A"/>
                </a:solidFill>
                <a:latin typeface="HelveticaNeue LT 55 Roman"/>
              </a:rPr>
              <a:t>Mixed </a:t>
            </a:r>
            <a:r>
              <a:rPr lang="en-US" sz="2400" dirty="0" smtClean="0">
                <a:solidFill>
                  <a:srgbClr val="21076A"/>
                </a:solidFill>
                <a:latin typeface="HelveticaNeue LT 55 Roman"/>
              </a:rPr>
              <a:t>Domain </a:t>
            </a:r>
            <a:r>
              <a:rPr lang="en-US" sz="2400" dirty="0">
                <a:solidFill>
                  <a:srgbClr val="21076A"/>
                </a:solidFill>
                <a:latin typeface="HelveticaNeue LT 55 Roman"/>
              </a:rPr>
              <a:t>Oscilloscope</a:t>
            </a:r>
          </a:p>
        </p:txBody>
      </p:sp>
      <p:sp>
        <p:nvSpPr>
          <p:cNvPr id="51" name="Text Box 42"/>
          <p:cNvSpPr txBox="1">
            <a:spLocks noChangeArrowheads="1"/>
          </p:cNvSpPr>
          <p:nvPr/>
        </p:nvSpPr>
        <p:spPr bwMode="auto">
          <a:xfrm>
            <a:off x="152400" y="488950"/>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solidFill>
                  <a:srgbClr val="5E6A71"/>
                </a:solidFill>
                <a:latin typeface="HelveticaNeue LT 55 Roman"/>
              </a:rPr>
              <a:t>Self Guided Tour</a:t>
            </a:r>
            <a:endParaRPr lang="en-US" dirty="0">
              <a:solidFill>
                <a:srgbClr val="5E6A71"/>
              </a:solidFill>
              <a:latin typeface="HelveticaNeue LT 55 Roman"/>
            </a:endParaRPr>
          </a:p>
        </p:txBody>
      </p:sp>
      <p:sp>
        <p:nvSpPr>
          <p:cNvPr id="3" name="TextBox 2"/>
          <p:cNvSpPr txBox="1"/>
          <p:nvPr/>
        </p:nvSpPr>
        <p:spPr>
          <a:xfrm>
            <a:off x="428500" y="990600"/>
            <a:ext cx="6124699" cy="2092881"/>
          </a:xfrm>
          <a:prstGeom prst="rect">
            <a:avLst/>
          </a:prstGeom>
          <a:noFill/>
        </p:spPr>
        <p:txBody>
          <a:bodyPr wrap="square" rtlCol="0">
            <a:spAutoFit/>
          </a:bodyPr>
          <a:lstStyle/>
          <a:p>
            <a:r>
              <a:rPr lang="en-US" sz="1600" dirty="0" smtClean="0"/>
              <a:t>With this guide, you will explore what you can do with the world’s first oscilloscope with an integrated spectrum analyzer.  Applications range from simple frequency / amplitude measurements of RF signals to time-correlated acquisitions of analog, digital </a:t>
            </a:r>
            <a:r>
              <a:rPr lang="en-US" sz="1600" dirty="0"/>
              <a:t>and RF </a:t>
            </a:r>
            <a:r>
              <a:rPr lang="en-US" sz="1600" dirty="0" smtClean="0"/>
              <a:t>signals</a:t>
            </a:r>
            <a:r>
              <a:rPr lang="en-US" sz="1600" dirty="0"/>
              <a:t> </a:t>
            </a:r>
            <a:r>
              <a:rPr lang="en-US" sz="1600" dirty="0" smtClean="0"/>
              <a:t>that provide you with a complete </a:t>
            </a:r>
            <a:r>
              <a:rPr lang="en-US" sz="1600" dirty="0"/>
              <a:t>system view </a:t>
            </a:r>
            <a:r>
              <a:rPr lang="en-US" sz="1600" dirty="0" smtClean="0"/>
              <a:t>of your device under test.</a:t>
            </a:r>
          </a:p>
          <a:p>
            <a:endParaRPr lang="en-US" sz="1600" dirty="0" smtClean="0"/>
          </a:p>
          <a:p>
            <a:endParaRPr lang="en-US" dirty="0"/>
          </a:p>
        </p:txBody>
      </p:sp>
      <p:graphicFrame>
        <p:nvGraphicFramePr>
          <p:cNvPr id="53" name="Table 52"/>
          <p:cNvGraphicFramePr>
            <a:graphicFrameLocks noGrp="1"/>
          </p:cNvGraphicFramePr>
          <p:nvPr>
            <p:extLst>
              <p:ext uri="{D42A27DB-BD31-4B8C-83A1-F6EECF244321}">
                <p14:modId xmlns:p14="http://schemas.microsoft.com/office/powerpoint/2010/main" val="122558589"/>
              </p:ext>
            </p:extLst>
          </p:nvPr>
        </p:nvGraphicFramePr>
        <p:xfrm>
          <a:off x="546195" y="2619383"/>
          <a:ext cx="8229600" cy="3931616"/>
        </p:xfrm>
        <a:graphic>
          <a:graphicData uri="http://schemas.openxmlformats.org/drawingml/2006/table">
            <a:tbl>
              <a:tblPr firstRow="1" bandRow="1">
                <a:tableStyleId>{8EC20E35-A176-4012-BC5E-935CFFF8708E}</a:tableStyleId>
              </a:tblPr>
              <a:tblGrid>
                <a:gridCol w="2806605"/>
                <a:gridCol w="4508595"/>
                <a:gridCol w="914400"/>
              </a:tblGrid>
              <a:tr h="243574">
                <a:tc>
                  <a:txBody>
                    <a:bodyPr/>
                    <a:lstStyle/>
                    <a:p>
                      <a:pPr marL="0" algn="l" defTabSz="914400" rtl="0" eaLnBrk="1" latinLnBrk="0" hangingPunct="1"/>
                      <a:r>
                        <a:rPr lang="en-US" sz="1400" kern="1200" dirty="0" smtClean="0"/>
                        <a:t>Application</a:t>
                      </a:r>
                      <a:endParaRPr lang="en-US" sz="1400" b="0" kern="1200" dirty="0">
                        <a:solidFill>
                          <a:schemeClr val="tx1"/>
                        </a:solidFill>
                        <a:latin typeface="+mn-lt"/>
                        <a:ea typeface="+mn-ea"/>
                        <a:cs typeface="+mn-cs"/>
                      </a:endParaRPr>
                    </a:p>
                  </a:txBody>
                  <a:tcPr marT="91421" marB="91421">
                    <a:lnL>
                      <a:noFill/>
                    </a:lnL>
                    <a:lnR>
                      <a:noFill/>
                    </a:lnR>
                    <a:lnT w="25400" cmpd="sng">
                      <a:noFill/>
                    </a:lnT>
                    <a:lnB w="25400" cmpd="sng">
                      <a:noFill/>
                    </a:lnB>
                    <a:lnTlToBr w="12700" cmpd="sng">
                      <a:noFill/>
                      <a:prstDash val="solid"/>
                    </a:lnTlToBr>
                    <a:lnBlToTr w="12700" cmpd="sng">
                      <a:noFill/>
                      <a:prstDash val="solid"/>
                    </a:lnBlToTr>
                    <a:solidFill>
                      <a:srgbClr val="66666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t>What You Will Experience</a:t>
                      </a:r>
                      <a:endParaRPr lang="en-US" sz="1400" b="0" kern="1200" dirty="0" smtClean="0">
                        <a:solidFill>
                          <a:schemeClr val="tx1"/>
                        </a:solidFill>
                        <a:latin typeface="+mn-lt"/>
                        <a:ea typeface="+mn-ea"/>
                        <a:cs typeface="+mn-cs"/>
                      </a:endParaRPr>
                    </a:p>
                  </a:txBody>
                  <a:tcPr marT="91421" marB="91421">
                    <a:lnL>
                      <a:noFill/>
                    </a:lnL>
                    <a:lnR>
                      <a:noFill/>
                    </a:lnR>
                    <a:lnT w="25400" cmpd="sng">
                      <a:noFill/>
                    </a:lnT>
                    <a:lnB w="25400" cmpd="sng">
                      <a:noFill/>
                    </a:lnB>
                    <a:lnTlToBr w="12700" cmpd="sng">
                      <a:noFill/>
                      <a:prstDash val="solid"/>
                    </a:lnTlToBr>
                    <a:lnBlToTr w="12700" cmpd="sng">
                      <a:noFill/>
                      <a:prstDash val="solid"/>
                    </a:lnBlToTr>
                    <a:solidFill>
                      <a:srgbClr val="666666"/>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dirty="0" smtClean="0">
                          <a:solidFill>
                            <a:schemeClr val="lt1"/>
                          </a:solidFill>
                          <a:latin typeface="+mn-lt"/>
                          <a:ea typeface="+mn-ea"/>
                          <a:cs typeface="+mn-cs"/>
                        </a:rPr>
                        <a:t>Page</a:t>
                      </a:r>
                    </a:p>
                  </a:txBody>
                  <a:tcPr marT="91421" marB="91421">
                    <a:lnL>
                      <a:noFill/>
                    </a:lnL>
                    <a:lnR>
                      <a:noFill/>
                    </a:lnR>
                    <a:lnT w="25400" cmpd="sng">
                      <a:noFill/>
                    </a:lnT>
                    <a:lnB w="25400" cmpd="sng">
                      <a:noFill/>
                    </a:lnB>
                    <a:lnTlToBr w="12700" cmpd="sng">
                      <a:noFill/>
                      <a:prstDash val="solid"/>
                    </a:lnTlToBr>
                    <a:lnBlToTr w="12700" cmpd="sng">
                      <a:noFill/>
                      <a:prstDash val="solid"/>
                    </a:lnBlToTr>
                    <a:solidFill>
                      <a:srgbClr val="666666"/>
                    </a:solidFill>
                  </a:tcPr>
                </a:tc>
              </a:tr>
              <a:tr h="261015">
                <a:tc>
                  <a:txBody>
                    <a:bodyPr/>
                    <a:lstStyle/>
                    <a:p>
                      <a:pPr marL="0" algn="l" defTabSz="914400" rtl="0" eaLnBrk="1" latinLnBrk="0" hangingPunct="1"/>
                      <a:r>
                        <a:rPr lang="en-US" sz="1200" b="0" kern="1200" dirty="0" smtClean="0">
                          <a:solidFill>
                            <a:schemeClr val="tx1"/>
                          </a:solidFill>
                          <a:latin typeface="+mn-lt"/>
                          <a:ea typeface="+mn-ea"/>
                          <a:cs typeface="+mn-cs"/>
                          <a:hlinkClick r:id="rId4" action="ppaction://hlinksldjump"/>
                        </a:rPr>
                        <a:t>Basic Spectrum Analysis</a:t>
                      </a:r>
                      <a:endParaRPr lang="en-US" sz="1200" b="0" kern="1200" dirty="0">
                        <a:solidFill>
                          <a:schemeClr val="tx1"/>
                        </a:solidFill>
                        <a:latin typeface="+mn-lt"/>
                        <a:ea typeface="+mn-ea"/>
                        <a:cs typeface="+mn-cs"/>
                      </a:endParaRPr>
                    </a:p>
                  </a:txBody>
                  <a:tcPr marT="91421" marB="91421">
                    <a:lnT w="25400" cmpd="sng">
                      <a:noFill/>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kern="1200" dirty="0" smtClean="0">
                          <a:solidFill>
                            <a:schemeClr val="tx1"/>
                          </a:solidFill>
                          <a:latin typeface="+mn-lt"/>
                          <a:ea typeface="+mn-ea"/>
                          <a:cs typeface="+mn-cs"/>
                        </a:rPr>
                        <a:t>Co</a:t>
                      </a:r>
                      <a:r>
                        <a:rPr lang="en-US" sz="1100" b="0" kern="1200" baseline="0" dirty="0" smtClean="0">
                          <a:solidFill>
                            <a:schemeClr val="tx1"/>
                          </a:solidFill>
                          <a:latin typeface="+mn-lt"/>
                          <a:ea typeface="+mn-ea"/>
                          <a:cs typeface="+mn-cs"/>
                        </a:rPr>
                        <a:t>nfiguring the MDO4000B to look at the spectrum of interest and making basic spectral measurements</a:t>
                      </a:r>
                      <a:endParaRPr lang="en-US" sz="1100" b="0" kern="1200" dirty="0" smtClean="0">
                        <a:solidFill>
                          <a:schemeClr val="tx1"/>
                        </a:solidFill>
                        <a:latin typeface="+mn-lt"/>
                        <a:ea typeface="+mn-ea"/>
                        <a:cs typeface="+mn-cs"/>
                      </a:endParaRPr>
                    </a:p>
                  </a:txBody>
                  <a:tcPr marT="91421" marB="91421">
                    <a:lnT w="25400" cmpd="sng">
                      <a:noFill/>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kern="1200" dirty="0" smtClean="0">
                          <a:solidFill>
                            <a:schemeClr val="tx1"/>
                          </a:solidFill>
                          <a:latin typeface="+mn-lt"/>
                          <a:ea typeface="+mn-ea"/>
                          <a:cs typeface="+mn-cs"/>
                        </a:rPr>
                        <a:t>6</a:t>
                      </a:r>
                    </a:p>
                  </a:txBody>
                  <a:tcPr marT="91421" marB="91421">
                    <a:lnT w="25400" cmpd="sng">
                      <a:noFill/>
                    </a:lnT>
                    <a:lnB w="12700" cap="flat" cmpd="sng" algn="ctr">
                      <a:solidFill>
                        <a:schemeClr val="tx1"/>
                      </a:solidFill>
                      <a:prstDash val="solid"/>
                      <a:round/>
                      <a:headEnd type="none" w="med" len="med"/>
                      <a:tailEnd type="none" w="med" len="med"/>
                    </a:lnB>
                    <a:noFill/>
                  </a:tcPr>
                </a:tc>
              </a:tr>
              <a:tr h="352493">
                <a:tc>
                  <a:txBody>
                    <a:bodyPr/>
                    <a:lstStyle/>
                    <a:p>
                      <a:r>
                        <a:rPr lang="en-US" sz="1200" kern="1200" dirty="0" smtClean="0">
                          <a:solidFill>
                            <a:schemeClr val="tx1"/>
                          </a:solidFill>
                          <a:latin typeface="+mn-lt"/>
                          <a:ea typeface="+mn-ea"/>
                          <a:cs typeface="+mn-cs"/>
                          <a:hlinkClick r:id="rId5" action="ppaction://hlinksldjump"/>
                        </a:rPr>
                        <a:t>Spectral</a:t>
                      </a:r>
                      <a:r>
                        <a:rPr lang="en-US" sz="1200" kern="1200" baseline="0" dirty="0" smtClean="0">
                          <a:solidFill>
                            <a:schemeClr val="tx1"/>
                          </a:solidFill>
                          <a:latin typeface="+mn-lt"/>
                          <a:ea typeface="+mn-ea"/>
                          <a:cs typeface="+mn-cs"/>
                          <a:hlinkClick r:id="rId5" action="ppaction://hlinksldjump"/>
                        </a:rPr>
                        <a:t> Peak Identification</a:t>
                      </a:r>
                      <a:endParaRPr lang="en-US" sz="1200" kern="1200" dirty="0" smtClean="0">
                        <a:solidFill>
                          <a:schemeClr val="tx1"/>
                        </a:solidFill>
                        <a:latin typeface="+mn-lt"/>
                        <a:ea typeface="+mn-ea"/>
                        <a:cs typeface="+mn-cs"/>
                      </a:endParaRPr>
                    </a:p>
                  </a:txBody>
                  <a:tcPr marT="91421" marB="9142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smtClean="0"/>
                        <a:t>Quick and easy spectral peak identification via the MDO4000B’s automatic and manual markers</a:t>
                      </a:r>
                      <a:endParaRPr lang="en-US" sz="1100" dirty="0" smtClean="0"/>
                    </a:p>
                  </a:txBody>
                  <a:tcPr marT="91421" marB="9142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t>7</a:t>
                      </a:r>
                    </a:p>
                  </a:txBody>
                  <a:tcPr marT="91421" marB="9142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5371">
                <a:tc>
                  <a:txBody>
                    <a:bodyPr/>
                    <a:lstStyle/>
                    <a:p>
                      <a:r>
                        <a:rPr lang="en-US" sz="1200" dirty="0" smtClean="0">
                          <a:hlinkClick r:id="rId6" action="ppaction://hlinksldjump"/>
                        </a:rPr>
                        <a:t>Viewing RF Signals</a:t>
                      </a:r>
                      <a:r>
                        <a:rPr lang="en-US" sz="1200" baseline="0" dirty="0" smtClean="0">
                          <a:hlinkClick r:id="rId6" action="ppaction://hlinksldjump"/>
                        </a:rPr>
                        <a:t> Over Time</a:t>
                      </a:r>
                      <a:endParaRPr lang="en-US" sz="1200" b="0" dirty="0">
                        <a:solidFill>
                          <a:schemeClr val="tx1"/>
                        </a:solidFill>
                      </a:endParaRPr>
                    </a:p>
                  </a:txBody>
                  <a:tcPr marT="91421" marB="9142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1" indent="0" algn="l" defTabSz="914400" rtl="0" eaLnBrk="1" fontAlgn="auto" latinLnBrk="0" hangingPunct="1">
                        <a:lnSpc>
                          <a:spcPct val="100000"/>
                        </a:lnSpc>
                        <a:spcBef>
                          <a:spcPts val="0"/>
                        </a:spcBef>
                        <a:spcAft>
                          <a:spcPts val="0"/>
                        </a:spcAft>
                        <a:buClr>
                          <a:srgbClr val="C00000"/>
                        </a:buClr>
                        <a:buSzTx/>
                        <a:buFont typeface="Wingdings" pitchFamily="2" charset="2"/>
                        <a:buNone/>
                        <a:tabLst/>
                        <a:defRPr/>
                      </a:pPr>
                      <a:r>
                        <a:rPr lang="en-US" sz="1100" dirty="0" smtClean="0"/>
                        <a:t>Visualize slowly changing RF phenomena using</a:t>
                      </a:r>
                      <a:r>
                        <a:rPr lang="en-US" sz="1100" baseline="0" dirty="0" smtClean="0"/>
                        <a:t> Spectrograms</a:t>
                      </a:r>
                      <a:endParaRPr lang="en-US" sz="1100" dirty="0" smtClean="0"/>
                    </a:p>
                  </a:txBody>
                  <a:tcPr marT="91421" marB="9142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1" indent="0" algn="ctr" defTabSz="914400" rtl="0" eaLnBrk="1" fontAlgn="auto" latinLnBrk="0" hangingPunct="1">
                        <a:lnSpc>
                          <a:spcPct val="100000"/>
                        </a:lnSpc>
                        <a:spcBef>
                          <a:spcPts val="0"/>
                        </a:spcBef>
                        <a:spcAft>
                          <a:spcPts val="0"/>
                        </a:spcAft>
                        <a:buClr>
                          <a:srgbClr val="C00000"/>
                        </a:buClr>
                        <a:buSzTx/>
                        <a:buFont typeface="Wingdings" pitchFamily="2" charset="2"/>
                        <a:buNone/>
                        <a:tabLst/>
                        <a:defRPr/>
                      </a:pPr>
                      <a:r>
                        <a:rPr lang="en-US" sz="1100" b="1" dirty="0" smtClean="0"/>
                        <a:t>9</a:t>
                      </a:r>
                    </a:p>
                  </a:txBody>
                  <a:tcPr marT="91421" marB="9142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83049">
                <a:tc>
                  <a:txBody>
                    <a:bodyPr/>
                    <a:lstStyle/>
                    <a:p>
                      <a:pPr marL="0" algn="l" defTabSz="914400" rtl="0" eaLnBrk="1" latinLnBrk="0" hangingPunct="1"/>
                      <a:r>
                        <a:rPr lang="en-US" sz="1200" b="0" kern="1200" dirty="0" smtClean="0">
                          <a:solidFill>
                            <a:schemeClr val="tx1"/>
                          </a:solidFill>
                          <a:latin typeface="+mn-lt"/>
                          <a:ea typeface="+mn-ea"/>
                          <a:cs typeface="+mn-cs"/>
                          <a:hlinkClick r:id="rId7" action="ppaction://hlinksldjump"/>
                        </a:rPr>
                        <a:t>Viewing Complete System Activity</a:t>
                      </a:r>
                      <a:endParaRPr lang="en-US" sz="1200" b="0" kern="1200" dirty="0">
                        <a:solidFill>
                          <a:schemeClr val="tx1"/>
                        </a:solidFill>
                        <a:latin typeface="+mn-lt"/>
                        <a:ea typeface="+mn-ea"/>
                        <a:cs typeface="+mn-cs"/>
                      </a:endParaRPr>
                    </a:p>
                  </a:txBody>
                  <a:tcPr marT="91421" marB="9142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kern="1200" dirty="0" smtClean="0">
                          <a:solidFill>
                            <a:schemeClr val="tx1"/>
                          </a:solidFill>
                          <a:latin typeface="+mn-lt"/>
                          <a:ea typeface="+mn-ea"/>
                          <a:cs typeface="+mn-cs"/>
                        </a:rPr>
                        <a:t>Discover</a:t>
                      </a:r>
                      <a:r>
                        <a:rPr lang="en-US" sz="1100" b="0" kern="1200" baseline="0" dirty="0" smtClean="0">
                          <a:solidFill>
                            <a:schemeClr val="tx1"/>
                          </a:solidFill>
                          <a:latin typeface="+mn-lt"/>
                          <a:ea typeface="+mn-ea"/>
                          <a:cs typeface="+mn-cs"/>
                        </a:rPr>
                        <a:t> the MDO4000B’s unique ability to acquire and show time correlated analog, digital and RF signals in a single view</a:t>
                      </a:r>
                      <a:endParaRPr lang="en-US" sz="1100" b="0" kern="1200" dirty="0" smtClean="0">
                        <a:solidFill>
                          <a:schemeClr val="tx1"/>
                        </a:solidFill>
                        <a:latin typeface="+mn-lt"/>
                        <a:ea typeface="+mn-ea"/>
                        <a:cs typeface="+mn-cs"/>
                      </a:endParaRPr>
                    </a:p>
                  </a:txBody>
                  <a:tcPr marT="91421" marB="9142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kern="1200" dirty="0" smtClean="0">
                          <a:solidFill>
                            <a:schemeClr val="tx1"/>
                          </a:solidFill>
                          <a:latin typeface="+mn-lt"/>
                          <a:ea typeface="+mn-ea"/>
                          <a:cs typeface="+mn-cs"/>
                        </a:rPr>
                        <a:t>11</a:t>
                      </a:r>
                    </a:p>
                  </a:txBody>
                  <a:tcPr marT="91421" marB="9142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6796">
                <a:tc>
                  <a:txBody>
                    <a:bodyPr/>
                    <a:lstStyle/>
                    <a:p>
                      <a:r>
                        <a:rPr lang="en-US" sz="1200" b="0" dirty="0" smtClean="0">
                          <a:solidFill>
                            <a:schemeClr val="tx1"/>
                          </a:solidFill>
                          <a:hlinkClick r:id="rId8" action="ppaction://hlinksldjump"/>
                        </a:rPr>
                        <a:t>Debugging Amplitude</a:t>
                      </a:r>
                      <a:r>
                        <a:rPr lang="en-US" sz="1200" b="0" baseline="0" dirty="0" smtClean="0">
                          <a:solidFill>
                            <a:schemeClr val="tx1"/>
                          </a:solidFill>
                          <a:hlinkClick r:id="rId8" action="ppaction://hlinksldjump"/>
                        </a:rPr>
                        <a:t> Modulated Signals</a:t>
                      </a:r>
                      <a:endParaRPr lang="en-US" sz="1200" b="0" dirty="0">
                        <a:solidFill>
                          <a:schemeClr val="tx1"/>
                        </a:solidFill>
                      </a:endParaRPr>
                    </a:p>
                  </a:txBody>
                  <a:tcPr marT="91421" marB="9142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dirty="0" smtClean="0"/>
                        <a:t>View how the amplitude of an Amplitude Shift</a:t>
                      </a:r>
                      <a:r>
                        <a:rPr lang="en-US" sz="1100" baseline="0" dirty="0" smtClean="0"/>
                        <a:t> Key (ASK) modulated signal changes over time </a:t>
                      </a:r>
                      <a:endParaRPr lang="en-US" sz="1100" dirty="0"/>
                    </a:p>
                  </a:txBody>
                  <a:tcPr marT="91421" marB="9142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1" dirty="0" smtClean="0"/>
                        <a:t>13</a:t>
                      </a:r>
                      <a:endParaRPr lang="en-US" sz="1100" b="1" dirty="0"/>
                    </a:p>
                  </a:txBody>
                  <a:tcPr marT="91421" marB="9142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35128">
                <a:tc>
                  <a:txBody>
                    <a:bodyPr/>
                    <a:lstStyle/>
                    <a:p>
                      <a:r>
                        <a:rPr lang="en-US" sz="1200" dirty="0" smtClean="0">
                          <a:solidFill>
                            <a:schemeClr val="tx1"/>
                          </a:solidFill>
                          <a:hlinkClick r:id="rId9" action="ppaction://hlinksldjump"/>
                        </a:rPr>
                        <a:t>Debugging</a:t>
                      </a:r>
                      <a:r>
                        <a:rPr lang="en-US" sz="1200" baseline="0" dirty="0" smtClean="0">
                          <a:solidFill>
                            <a:schemeClr val="tx1"/>
                          </a:solidFill>
                          <a:hlinkClick r:id="rId9" action="ppaction://hlinksldjump"/>
                        </a:rPr>
                        <a:t> Frequency Modulated Signals</a:t>
                      </a:r>
                      <a:endParaRPr lang="en-US" sz="1200" b="0" dirty="0">
                        <a:solidFill>
                          <a:schemeClr val="tx1"/>
                        </a:solidFill>
                      </a:endParaRPr>
                    </a:p>
                  </a:txBody>
                  <a:tcPr marT="91421" marB="91421">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dirty="0" smtClean="0"/>
                        <a:t>Quickly visualize transient behavior of a frequency hopping signal</a:t>
                      </a:r>
                      <a:endParaRPr lang="en-US" sz="1100" dirty="0"/>
                    </a:p>
                  </a:txBody>
                  <a:tcPr marT="91421" marB="91421">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15</a:t>
                      </a:r>
                      <a:endParaRPr lang="en-US" sz="1100" b="1" dirty="0"/>
                    </a:p>
                  </a:txBody>
                  <a:tcPr marT="91421" marB="91421">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95060">
                <a:tc>
                  <a:txBody>
                    <a:bodyPr/>
                    <a:lstStyle/>
                    <a:p>
                      <a:r>
                        <a:rPr lang="en-US" sz="1200" dirty="0" smtClean="0">
                          <a:solidFill>
                            <a:schemeClr val="tx1"/>
                          </a:solidFill>
                          <a:hlinkClick r:id="rId10" action="ppaction://hlinksldjump"/>
                        </a:rPr>
                        <a:t>Capturing Wideband Signals</a:t>
                      </a:r>
                      <a:endParaRPr lang="en-US" sz="1200" b="0" dirty="0">
                        <a:solidFill>
                          <a:schemeClr val="tx1"/>
                        </a:solidFill>
                      </a:endParaRPr>
                    </a:p>
                  </a:txBody>
                  <a:tcPr marT="91421" marB="9142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Capture</a:t>
                      </a:r>
                      <a:r>
                        <a:rPr lang="en-US" sz="1100" baseline="0" dirty="0" smtClean="0"/>
                        <a:t> and analyze both 900 MHz and 2.4 GHz signals in a single acquisition</a:t>
                      </a:r>
                      <a:endParaRPr lang="en-US" sz="1100" dirty="0" smtClean="0"/>
                    </a:p>
                  </a:txBody>
                  <a:tcPr marT="91421" marB="9142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t>17</a:t>
                      </a:r>
                    </a:p>
                  </a:txBody>
                  <a:tcPr marT="91421" marB="91421">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3" name="TextBox 12"/>
          <p:cNvSpPr txBox="1"/>
          <p:nvPr/>
        </p:nvSpPr>
        <p:spPr>
          <a:xfrm>
            <a:off x="4320970" y="6581001"/>
            <a:ext cx="502061" cy="276999"/>
          </a:xfrm>
          <a:prstGeom prst="rect">
            <a:avLst/>
          </a:prstGeom>
          <a:noFill/>
        </p:spPr>
        <p:txBody>
          <a:bodyPr wrap="none" rtlCol="0">
            <a:spAutoFit/>
          </a:bodyPr>
          <a:lstStyle/>
          <a:p>
            <a:r>
              <a:rPr lang="en-US" sz="1200" dirty="0" smtClean="0"/>
              <a:t>- 1 - </a:t>
            </a:r>
            <a:endParaRPr lang="en-US" sz="1200" dirty="0"/>
          </a:p>
        </p:txBody>
      </p:sp>
      <p:grpSp>
        <p:nvGrpSpPr>
          <p:cNvPr id="20" name="Group 60"/>
          <p:cNvGrpSpPr>
            <a:grpSpLocks/>
          </p:cNvGrpSpPr>
          <p:nvPr/>
        </p:nvGrpSpPr>
        <p:grpSpPr bwMode="auto">
          <a:xfrm>
            <a:off x="5943599" y="393700"/>
            <a:ext cx="2895601" cy="368300"/>
            <a:chOff x="3792" y="248"/>
            <a:chExt cx="1824" cy="241"/>
          </a:xfrm>
        </p:grpSpPr>
        <p:sp>
          <p:nvSpPr>
            <p:cNvPr id="21" name="Rectangle 50"/>
            <p:cNvSpPr>
              <a:spLocks noChangeArrowheads="1"/>
            </p:cNvSpPr>
            <p:nvPr/>
          </p:nvSpPr>
          <p:spPr bwMode="auto">
            <a:xfrm>
              <a:off x="3792" y="248"/>
              <a:ext cx="384" cy="240"/>
            </a:xfrm>
            <a:prstGeom prst="rect">
              <a:avLst/>
            </a:prstGeom>
            <a:solidFill>
              <a:srgbClr val="5E6A71"/>
            </a:solidFill>
            <a:ln w="9525">
              <a:noFill/>
              <a:miter lim="800000"/>
              <a:headEnd/>
              <a:tailEnd/>
            </a:ln>
            <a:effectLst/>
          </p:spPr>
          <p:txBody>
            <a:bodyPr wrap="none" anchor="ctr"/>
            <a:lstStyle/>
            <a:p>
              <a:endParaRPr lang="en-US">
                <a:latin typeface="+mj-lt"/>
              </a:endParaRPr>
            </a:p>
          </p:txBody>
        </p:sp>
        <p:sp>
          <p:nvSpPr>
            <p:cNvPr id="22" name="Rectangle 51"/>
            <p:cNvSpPr>
              <a:spLocks noChangeArrowheads="1"/>
            </p:cNvSpPr>
            <p:nvPr/>
          </p:nvSpPr>
          <p:spPr bwMode="auto">
            <a:xfrm>
              <a:off x="4608" y="248"/>
              <a:ext cx="336" cy="240"/>
            </a:xfrm>
            <a:prstGeom prst="rect">
              <a:avLst/>
            </a:prstGeom>
            <a:solidFill>
              <a:srgbClr val="BABABA"/>
            </a:solidFill>
            <a:ln w="9525">
              <a:noFill/>
              <a:miter lim="800000"/>
              <a:headEnd/>
              <a:tailEnd/>
            </a:ln>
            <a:effectLst/>
          </p:spPr>
          <p:txBody>
            <a:bodyPr wrap="none" anchor="ctr"/>
            <a:lstStyle/>
            <a:p>
              <a:endParaRPr lang="en-US">
                <a:latin typeface="+mj-lt"/>
              </a:endParaRPr>
            </a:p>
          </p:txBody>
        </p:sp>
        <p:sp>
          <p:nvSpPr>
            <p:cNvPr id="23" name="Rectangle 52"/>
            <p:cNvSpPr>
              <a:spLocks noChangeArrowheads="1"/>
            </p:cNvSpPr>
            <p:nvPr/>
          </p:nvSpPr>
          <p:spPr bwMode="auto">
            <a:xfrm>
              <a:off x="4512" y="248"/>
              <a:ext cx="48" cy="240"/>
            </a:xfrm>
            <a:prstGeom prst="rect">
              <a:avLst/>
            </a:prstGeom>
            <a:solidFill>
              <a:srgbClr val="5482AB"/>
            </a:solidFill>
            <a:ln w="9525">
              <a:noFill/>
              <a:miter lim="800000"/>
              <a:headEnd/>
              <a:tailEnd/>
            </a:ln>
            <a:effectLst/>
          </p:spPr>
          <p:txBody>
            <a:bodyPr wrap="none" anchor="ctr"/>
            <a:lstStyle/>
            <a:p>
              <a:endParaRPr lang="en-US">
                <a:latin typeface="+mj-lt"/>
              </a:endParaRPr>
            </a:p>
          </p:txBody>
        </p:sp>
        <p:sp>
          <p:nvSpPr>
            <p:cNvPr id="24" name="Rectangle 53"/>
            <p:cNvSpPr>
              <a:spLocks noChangeArrowheads="1"/>
            </p:cNvSpPr>
            <p:nvPr/>
          </p:nvSpPr>
          <p:spPr bwMode="auto">
            <a:xfrm>
              <a:off x="4944" y="248"/>
              <a:ext cx="528" cy="240"/>
            </a:xfrm>
            <a:prstGeom prst="rect">
              <a:avLst/>
            </a:prstGeom>
            <a:solidFill>
              <a:srgbClr val="DBDFE1"/>
            </a:solidFill>
            <a:ln w="9525">
              <a:noFill/>
              <a:miter lim="800000"/>
              <a:headEnd/>
              <a:tailEnd/>
            </a:ln>
            <a:effectLst/>
          </p:spPr>
          <p:txBody>
            <a:bodyPr wrap="none" anchor="ctr"/>
            <a:lstStyle/>
            <a:p>
              <a:endParaRPr lang="en-US">
                <a:latin typeface="+mj-lt"/>
              </a:endParaRPr>
            </a:p>
          </p:txBody>
        </p:sp>
        <p:sp>
          <p:nvSpPr>
            <p:cNvPr id="25" name="Rectangle 54"/>
            <p:cNvSpPr>
              <a:spLocks noChangeArrowheads="1"/>
            </p:cNvSpPr>
            <p:nvPr/>
          </p:nvSpPr>
          <p:spPr bwMode="auto">
            <a:xfrm>
              <a:off x="5472" y="249"/>
              <a:ext cx="144" cy="240"/>
            </a:xfrm>
            <a:prstGeom prst="rect">
              <a:avLst/>
            </a:prstGeom>
            <a:solidFill>
              <a:srgbClr val="CC0000"/>
            </a:solidFill>
            <a:ln w="9525">
              <a:noFill/>
              <a:miter lim="800000"/>
              <a:headEnd/>
              <a:tailEnd/>
            </a:ln>
            <a:effectLst/>
          </p:spPr>
          <p:txBody>
            <a:bodyPr wrap="none" anchor="ctr"/>
            <a:lstStyle/>
            <a:p>
              <a:endParaRPr lang="en-US">
                <a:latin typeface="+mj-lt"/>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314325" y="704850"/>
            <a:ext cx="34718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spcBef>
                <a:spcPct val="20000"/>
              </a:spcBef>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r>
              <a:rPr lang="en-US" altLang="en-US" sz="1400">
                <a:solidFill>
                  <a:srgbClr val="21076A"/>
                </a:solidFill>
              </a:rPr>
              <a:t>Key specifications and ordering information</a:t>
            </a:r>
          </a:p>
        </p:txBody>
      </p:sp>
      <p:sp>
        <p:nvSpPr>
          <p:cNvPr id="3075" name="Text Box 3"/>
          <p:cNvSpPr txBox="1">
            <a:spLocks noChangeArrowheads="1"/>
          </p:cNvSpPr>
          <p:nvPr/>
        </p:nvSpPr>
        <p:spPr bwMode="auto">
          <a:xfrm>
            <a:off x="4821238" y="6438900"/>
            <a:ext cx="26924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r>
              <a:rPr lang="en-US" altLang="ko-KR" sz="800">
                <a:ea typeface="Gulim" pitchFamily="34" charset="-127"/>
              </a:rPr>
              <a:t>© 2013 Tektronix</a:t>
            </a:r>
            <a:r>
              <a:rPr lang="en-US" altLang="en-US" sz="800"/>
              <a:t>                            08/12     48W-26886-3</a:t>
            </a:r>
          </a:p>
        </p:txBody>
      </p:sp>
      <p:sp>
        <p:nvSpPr>
          <p:cNvPr id="3076" name="Text Box 4"/>
          <p:cNvSpPr txBox="1">
            <a:spLocks noChangeArrowheads="1"/>
          </p:cNvSpPr>
          <p:nvPr/>
        </p:nvSpPr>
        <p:spPr bwMode="auto">
          <a:xfrm>
            <a:off x="306388" y="438150"/>
            <a:ext cx="5503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eaLnBrk="0" hangingPunct="0">
              <a:spcBef>
                <a:spcPct val="20000"/>
              </a:spcBef>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r>
              <a:rPr lang="en-US" altLang="en-US" sz="2000">
                <a:solidFill>
                  <a:srgbClr val="21076A"/>
                </a:solidFill>
              </a:rPr>
              <a:t>MDO4000B Series Mixed Domain Oscilloscopes</a:t>
            </a:r>
          </a:p>
        </p:txBody>
      </p:sp>
      <p:sp>
        <p:nvSpPr>
          <p:cNvPr id="3077" name="Line 5"/>
          <p:cNvSpPr>
            <a:spLocks noChangeShapeType="1"/>
          </p:cNvSpPr>
          <p:nvPr/>
        </p:nvSpPr>
        <p:spPr bwMode="auto">
          <a:xfrm>
            <a:off x="5943600" y="2819400"/>
            <a:ext cx="1066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rnd">
                <a:solidFill>
                  <a:srgbClr val="000000"/>
                </a:solidFill>
                <a:round/>
                <a:headEnd/>
                <a:tailEnd/>
              </a14:hiddenLine>
            </a:ext>
          </a:extLst>
        </p:spPr>
        <p:txBody>
          <a:bodyPr/>
          <a:lstStyle/>
          <a:p>
            <a:endParaRPr lang="en-US"/>
          </a:p>
        </p:txBody>
      </p:sp>
      <p:sp>
        <p:nvSpPr>
          <p:cNvPr id="3078" name="Line 6"/>
          <p:cNvSpPr>
            <a:spLocks noChangeShapeType="1"/>
          </p:cNvSpPr>
          <p:nvPr/>
        </p:nvSpPr>
        <p:spPr bwMode="auto">
          <a:xfrm>
            <a:off x="5943600" y="5657850"/>
            <a:ext cx="10668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rnd">
                <a:solidFill>
                  <a:srgbClr val="000000"/>
                </a:solidFill>
                <a:round/>
                <a:headEnd/>
                <a:tailEnd/>
              </a14:hiddenLine>
            </a:ext>
          </a:extLst>
        </p:spPr>
        <p:txBody>
          <a:bodyPr/>
          <a:lstStyle/>
          <a:p>
            <a:endParaRPr lang="en-US"/>
          </a:p>
        </p:txBody>
      </p:sp>
      <p:sp>
        <p:nvSpPr>
          <p:cNvPr id="3079" name="Line 7"/>
          <p:cNvSpPr>
            <a:spLocks noChangeShapeType="1"/>
          </p:cNvSpPr>
          <p:nvPr/>
        </p:nvSpPr>
        <p:spPr bwMode="auto">
          <a:xfrm>
            <a:off x="5943600" y="2400300"/>
            <a:ext cx="0" cy="228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rnd">
                <a:solidFill>
                  <a:srgbClr val="000000"/>
                </a:solidFill>
                <a:round/>
                <a:headEnd/>
                <a:tailEnd/>
              </a14:hiddenLine>
            </a:ext>
          </a:extLst>
        </p:spPr>
        <p:txBody>
          <a:bodyPr/>
          <a:lstStyle/>
          <a:p>
            <a:endParaRPr lang="en-US"/>
          </a:p>
        </p:txBody>
      </p:sp>
      <p:sp>
        <p:nvSpPr>
          <p:cNvPr id="3080" name="Line 8"/>
          <p:cNvSpPr>
            <a:spLocks noChangeShapeType="1"/>
          </p:cNvSpPr>
          <p:nvPr/>
        </p:nvSpPr>
        <p:spPr bwMode="auto">
          <a:xfrm>
            <a:off x="8991600" y="2819400"/>
            <a:ext cx="0" cy="228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rnd">
                <a:solidFill>
                  <a:srgbClr val="000000"/>
                </a:solidFill>
                <a:round/>
                <a:headEnd/>
                <a:tailEnd/>
              </a14:hiddenLine>
            </a:ext>
          </a:extLst>
        </p:spPr>
        <p:txBody>
          <a:bodyPr/>
          <a:lstStyle/>
          <a:p>
            <a:endParaRPr lang="en-US"/>
          </a:p>
        </p:txBody>
      </p:sp>
      <p:sp>
        <p:nvSpPr>
          <p:cNvPr id="3081" name="Line 9"/>
          <p:cNvSpPr>
            <a:spLocks noChangeShapeType="1"/>
          </p:cNvSpPr>
          <p:nvPr/>
        </p:nvSpPr>
        <p:spPr bwMode="auto">
          <a:xfrm>
            <a:off x="7010400" y="2819400"/>
            <a:ext cx="198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rnd">
                <a:solidFill>
                  <a:srgbClr val="000000"/>
                </a:solidFill>
                <a:round/>
                <a:headEnd/>
                <a:tailEnd/>
              </a14:hiddenLine>
            </a:ext>
          </a:extLst>
        </p:spPr>
        <p:txBody>
          <a:bodyPr/>
          <a:lstStyle/>
          <a:p>
            <a:endParaRPr lang="en-US"/>
          </a:p>
        </p:txBody>
      </p:sp>
      <p:sp>
        <p:nvSpPr>
          <p:cNvPr id="3082" name="Line 10"/>
          <p:cNvSpPr>
            <a:spLocks noChangeShapeType="1"/>
          </p:cNvSpPr>
          <p:nvPr/>
        </p:nvSpPr>
        <p:spPr bwMode="auto">
          <a:xfrm>
            <a:off x="5943600" y="2628900"/>
            <a:ext cx="0" cy="6032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rnd">
                <a:solidFill>
                  <a:srgbClr val="000000"/>
                </a:solidFill>
                <a:round/>
                <a:headEnd/>
                <a:tailEnd/>
              </a14:hiddenLine>
            </a:ext>
          </a:extLst>
        </p:spPr>
        <p:txBody>
          <a:bodyPr/>
          <a:lstStyle/>
          <a:p>
            <a:endParaRPr lang="en-US"/>
          </a:p>
        </p:txBody>
      </p:sp>
      <p:sp>
        <p:nvSpPr>
          <p:cNvPr id="3083" name="Line 11"/>
          <p:cNvSpPr>
            <a:spLocks noChangeShapeType="1"/>
          </p:cNvSpPr>
          <p:nvPr/>
        </p:nvSpPr>
        <p:spPr bwMode="auto">
          <a:xfrm>
            <a:off x="8991600" y="3048000"/>
            <a:ext cx="0" cy="6032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rnd">
                <a:solidFill>
                  <a:srgbClr val="000000"/>
                </a:solidFill>
                <a:round/>
                <a:headEnd/>
                <a:tailEnd/>
              </a14:hiddenLine>
            </a:ext>
          </a:extLst>
        </p:spPr>
        <p:txBody>
          <a:bodyPr/>
          <a:lstStyle/>
          <a:p>
            <a:endParaRPr lang="en-US"/>
          </a:p>
        </p:txBody>
      </p:sp>
      <p:sp>
        <p:nvSpPr>
          <p:cNvPr id="3084" name="Line 12"/>
          <p:cNvSpPr>
            <a:spLocks noChangeShapeType="1"/>
          </p:cNvSpPr>
          <p:nvPr/>
        </p:nvSpPr>
        <p:spPr bwMode="auto">
          <a:xfrm>
            <a:off x="5943600" y="3232150"/>
            <a:ext cx="0" cy="2006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rnd">
                <a:solidFill>
                  <a:srgbClr val="000000"/>
                </a:solidFill>
                <a:round/>
                <a:headEnd/>
                <a:tailEnd/>
              </a14:hiddenLine>
            </a:ext>
          </a:extLst>
        </p:spPr>
        <p:txBody>
          <a:bodyPr/>
          <a:lstStyle/>
          <a:p>
            <a:endParaRPr lang="en-US"/>
          </a:p>
        </p:txBody>
      </p:sp>
      <p:sp>
        <p:nvSpPr>
          <p:cNvPr id="3085" name="Line 13"/>
          <p:cNvSpPr>
            <a:spLocks noChangeShapeType="1"/>
          </p:cNvSpPr>
          <p:nvPr/>
        </p:nvSpPr>
        <p:spPr bwMode="auto">
          <a:xfrm>
            <a:off x="8991600" y="3651250"/>
            <a:ext cx="0" cy="2006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rnd">
                <a:solidFill>
                  <a:srgbClr val="000000"/>
                </a:solidFill>
                <a:round/>
                <a:headEnd/>
                <a:tailEnd/>
              </a14:hiddenLine>
            </a:ext>
          </a:extLst>
        </p:spPr>
        <p:txBody>
          <a:bodyPr/>
          <a:lstStyle/>
          <a:p>
            <a:endParaRPr lang="en-US"/>
          </a:p>
        </p:txBody>
      </p:sp>
      <p:sp>
        <p:nvSpPr>
          <p:cNvPr id="3086" name="Line 14"/>
          <p:cNvSpPr>
            <a:spLocks noChangeShapeType="1"/>
          </p:cNvSpPr>
          <p:nvPr/>
        </p:nvSpPr>
        <p:spPr bwMode="auto">
          <a:xfrm>
            <a:off x="7010400" y="5657850"/>
            <a:ext cx="198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rnd">
                <a:solidFill>
                  <a:srgbClr val="000000"/>
                </a:solidFill>
                <a:round/>
                <a:headEnd/>
                <a:tailEnd/>
              </a14:hiddenLine>
            </a:ext>
          </a:extLst>
        </p:spPr>
        <p:txBody>
          <a:bodyPr/>
          <a:lstStyle/>
          <a:p>
            <a:endParaRPr lang="en-US"/>
          </a:p>
        </p:txBody>
      </p:sp>
      <p:sp>
        <p:nvSpPr>
          <p:cNvPr id="3087" name="Text Box 15"/>
          <p:cNvSpPr txBox="1">
            <a:spLocks noChangeArrowheads="1"/>
          </p:cNvSpPr>
          <p:nvPr/>
        </p:nvSpPr>
        <p:spPr bwMode="auto">
          <a:xfrm>
            <a:off x="309563" y="6438900"/>
            <a:ext cx="1658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eaLnBrk="0" hangingPunct="0">
              <a:spcBef>
                <a:spcPct val="20000"/>
              </a:spcBef>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r>
              <a:rPr lang="en-US" altLang="en-US" sz="1000"/>
              <a:t>www.tektronix.com/mdo4000 </a:t>
            </a:r>
          </a:p>
        </p:txBody>
      </p:sp>
      <p:sp>
        <p:nvSpPr>
          <p:cNvPr id="3088" name="Rectangle 17"/>
          <p:cNvSpPr>
            <a:spLocks noChangeArrowheads="1"/>
          </p:cNvSpPr>
          <p:nvPr/>
        </p:nvSpPr>
        <p:spPr bwMode="auto">
          <a:xfrm>
            <a:off x="5895975" y="3606800"/>
            <a:ext cx="10668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indent="-114300" eaLnBrk="0" hangingPunct="0">
              <a:spcBef>
                <a:spcPct val="20000"/>
              </a:spcBef>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buClr>
                <a:srgbClr val="000000"/>
              </a:buClr>
              <a:buFontTx/>
              <a:buNone/>
            </a:pPr>
            <a:endParaRPr lang="en-US" altLang="en-US" sz="800">
              <a:solidFill>
                <a:srgbClr val="000000"/>
              </a:solidFill>
            </a:endParaRPr>
          </a:p>
        </p:txBody>
      </p:sp>
      <p:sp>
        <p:nvSpPr>
          <p:cNvPr id="3089" name="Rectangle 40"/>
          <p:cNvSpPr>
            <a:spLocks noChangeArrowheads="1"/>
          </p:cNvSpPr>
          <p:nvPr/>
        </p:nvSpPr>
        <p:spPr bwMode="auto">
          <a:xfrm>
            <a:off x="228600" y="2019300"/>
            <a:ext cx="2438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nchor="ctr"/>
          <a:lstStyle>
            <a:lvl1pPr eaLnBrk="0" hangingPunct="0">
              <a:spcBef>
                <a:spcPct val="20000"/>
              </a:spcBef>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en-US" altLang="en-US" sz="800"/>
          </a:p>
        </p:txBody>
      </p:sp>
      <p:sp>
        <p:nvSpPr>
          <p:cNvPr id="3090" name="Rectangle 41"/>
          <p:cNvSpPr>
            <a:spLocks noChangeArrowheads="1"/>
          </p:cNvSpPr>
          <p:nvPr/>
        </p:nvSpPr>
        <p:spPr bwMode="auto">
          <a:xfrm>
            <a:off x="2743200" y="2019300"/>
            <a:ext cx="3048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nchor="ctr">
            <a:spAutoFit/>
          </a:bodyPr>
          <a:lstStyle>
            <a:lvl1pPr eaLnBrk="0" hangingPunct="0">
              <a:spcBef>
                <a:spcPct val="20000"/>
              </a:spcBef>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US" altLang="en-US" sz="800"/>
          </a:p>
        </p:txBody>
      </p:sp>
      <p:graphicFrame>
        <p:nvGraphicFramePr>
          <p:cNvPr id="147861" name="Group 405"/>
          <p:cNvGraphicFramePr>
            <a:graphicFrameLocks noGrp="1"/>
          </p:cNvGraphicFramePr>
          <p:nvPr/>
        </p:nvGraphicFramePr>
        <p:xfrm>
          <a:off x="306388" y="2195513"/>
          <a:ext cx="2660650" cy="1527175"/>
        </p:xfrm>
        <a:graphic>
          <a:graphicData uri="http://schemas.openxmlformats.org/drawingml/2006/table">
            <a:tbl>
              <a:tblPr/>
              <a:tblGrid>
                <a:gridCol w="2660650"/>
              </a:tblGrid>
              <a:tr h="213378">
                <a:tc>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800" b="1" i="0" u="none" strike="noStrike" cap="none" normalizeH="0" baseline="0" dirty="0" smtClean="0">
                          <a:ln>
                            <a:noFill/>
                          </a:ln>
                          <a:solidFill>
                            <a:schemeClr val="tx1"/>
                          </a:solidFill>
                          <a:effectLst/>
                          <a:latin typeface="Arial" charset="0"/>
                          <a:cs typeface="Arial" charset="0"/>
                        </a:rPr>
                        <a:t>Standard Probes and Accessories</a:t>
                      </a:r>
                    </a:p>
                  </a:txBody>
                  <a:tcPr marL="45720" marR="45720"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A4B3C9"/>
                    </a:solidFill>
                  </a:tcPr>
                </a:tc>
              </a:tr>
              <a:tr h="1313797">
                <a:tc>
                  <a:txBody>
                    <a:bodyPr/>
                    <a:lstStyle/>
                    <a:p>
                      <a:pPr marL="112713" marR="0" lvl="0" indent="-112713" algn="l" defTabSz="914400" rtl="0" eaLnBrk="1" fontAlgn="base" latinLnBrk="0" hangingPunct="1">
                        <a:lnSpc>
                          <a:spcPct val="100000"/>
                        </a:lnSpc>
                        <a:spcBef>
                          <a:spcPts val="50"/>
                        </a:spcBef>
                        <a:spcAft>
                          <a:spcPct val="0"/>
                        </a:spcAft>
                        <a:buClr>
                          <a:schemeClr val="tx1"/>
                        </a:buClr>
                        <a:buSzTx/>
                        <a:buFont typeface="Wingdings" pitchFamily="2" charset="2"/>
                        <a:buChar char="§"/>
                        <a:tabLst/>
                      </a:pPr>
                      <a:r>
                        <a:rPr kumimoji="0" lang="en-US" sz="800" b="0" i="0" u="none" strike="noStrike" cap="none" normalizeH="0" baseline="0" dirty="0" smtClean="0">
                          <a:ln>
                            <a:noFill/>
                          </a:ln>
                          <a:solidFill>
                            <a:schemeClr val="tx1"/>
                          </a:solidFill>
                          <a:effectLst/>
                          <a:latin typeface="Arial" charset="0"/>
                          <a:cs typeface="Arial" charset="0"/>
                        </a:rPr>
                        <a:t>Four TPP0500 (500 MHz models) or TPP1000 </a:t>
                      </a:r>
                      <a:br>
                        <a:rPr kumimoji="0" lang="en-US" sz="800" b="0" i="0" u="none" strike="noStrike" cap="none" normalizeH="0" baseline="0" dirty="0" smtClean="0">
                          <a:ln>
                            <a:noFill/>
                          </a:ln>
                          <a:solidFill>
                            <a:schemeClr val="tx1"/>
                          </a:solidFill>
                          <a:effectLst/>
                          <a:latin typeface="Arial" charset="0"/>
                          <a:cs typeface="Arial" charset="0"/>
                        </a:rPr>
                      </a:br>
                      <a:r>
                        <a:rPr kumimoji="0" lang="en-US" sz="800" b="0" i="0" u="none" strike="noStrike" cap="none" normalizeH="0" baseline="0" dirty="0" smtClean="0">
                          <a:ln>
                            <a:noFill/>
                          </a:ln>
                          <a:solidFill>
                            <a:schemeClr val="tx1"/>
                          </a:solidFill>
                          <a:effectLst/>
                          <a:latin typeface="Arial" charset="0"/>
                          <a:cs typeface="Arial" charset="0"/>
                        </a:rPr>
                        <a:t>(1 GHz models) Passive Voltage Probes</a:t>
                      </a:r>
                    </a:p>
                    <a:p>
                      <a:pPr marL="112713" marR="0" lvl="0" indent="-112713" algn="l" defTabSz="914400" rtl="0" eaLnBrk="1" fontAlgn="base" latinLnBrk="0" hangingPunct="1">
                        <a:lnSpc>
                          <a:spcPct val="100000"/>
                        </a:lnSpc>
                        <a:spcBef>
                          <a:spcPts val="50"/>
                        </a:spcBef>
                        <a:spcAft>
                          <a:spcPct val="0"/>
                        </a:spcAft>
                        <a:buClr>
                          <a:schemeClr val="tx1"/>
                        </a:buClr>
                        <a:buSzTx/>
                        <a:buFont typeface="Wingdings" pitchFamily="2" charset="2"/>
                        <a:buChar char="§"/>
                        <a:tabLst/>
                      </a:pPr>
                      <a:r>
                        <a:rPr kumimoji="0" lang="en-US" sz="800" b="0" i="0" u="none" strike="noStrike" cap="none" normalizeH="0" baseline="0" dirty="0" smtClean="0">
                          <a:ln>
                            <a:noFill/>
                          </a:ln>
                          <a:solidFill>
                            <a:schemeClr val="tx1"/>
                          </a:solidFill>
                          <a:effectLst/>
                          <a:latin typeface="Arial" charset="0"/>
                          <a:cs typeface="Arial" charset="0"/>
                        </a:rPr>
                        <a:t>One P6616 16 Channel Logic Probe </a:t>
                      </a:r>
                    </a:p>
                    <a:p>
                      <a:pPr marL="112713" marR="0" lvl="0" indent="-112713" algn="l" defTabSz="914400" rtl="0" eaLnBrk="1" fontAlgn="base" latinLnBrk="0" hangingPunct="1">
                        <a:lnSpc>
                          <a:spcPct val="100000"/>
                        </a:lnSpc>
                        <a:spcBef>
                          <a:spcPts val="50"/>
                        </a:spcBef>
                        <a:spcAft>
                          <a:spcPct val="0"/>
                        </a:spcAft>
                        <a:buClr>
                          <a:schemeClr val="tx1"/>
                        </a:buClr>
                        <a:buSzTx/>
                        <a:buFont typeface="Wingdings" pitchFamily="2" charset="2"/>
                        <a:buChar char="§"/>
                        <a:tabLst/>
                      </a:pPr>
                      <a:r>
                        <a:rPr kumimoji="0" lang="en-US" sz="800" b="0" i="0" u="none" strike="noStrike" cap="none" normalizeH="0" baseline="0" dirty="0" smtClean="0">
                          <a:ln>
                            <a:noFill/>
                          </a:ln>
                          <a:solidFill>
                            <a:schemeClr val="tx1"/>
                          </a:solidFill>
                          <a:effectLst/>
                          <a:latin typeface="Arial" charset="0"/>
                          <a:cs typeface="Arial" charset="0"/>
                        </a:rPr>
                        <a:t>N-to-BNC Adapter (103-0045-00)</a:t>
                      </a:r>
                    </a:p>
                    <a:p>
                      <a:pPr marL="112713" marR="0" lvl="0" indent="-112713" algn="l" defTabSz="914400" rtl="0" eaLnBrk="1" fontAlgn="base" latinLnBrk="0" hangingPunct="1">
                        <a:lnSpc>
                          <a:spcPct val="100000"/>
                        </a:lnSpc>
                        <a:spcBef>
                          <a:spcPts val="50"/>
                        </a:spcBef>
                        <a:spcAft>
                          <a:spcPct val="0"/>
                        </a:spcAft>
                        <a:buClr>
                          <a:schemeClr val="tx1"/>
                        </a:buClr>
                        <a:buSzTx/>
                        <a:buFont typeface="Wingdings" pitchFamily="2" charset="2"/>
                        <a:buChar char="§"/>
                        <a:tabLst/>
                      </a:pPr>
                      <a:r>
                        <a:rPr kumimoji="0" lang="en-US" sz="800" b="0" i="0" u="none" strike="noStrike" cap="none" normalizeH="0" baseline="0" dirty="0" err="1" smtClean="0">
                          <a:ln>
                            <a:noFill/>
                          </a:ln>
                          <a:solidFill>
                            <a:schemeClr val="tx1"/>
                          </a:solidFill>
                          <a:effectLst/>
                          <a:latin typeface="Arial" charset="0"/>
                          <a:cs typeface="Arial" charset="0"/>
                        </a:rPr>
                        <a:t>OpenChoice</a:t>
                      </a:r>
                      <a:r>
                        <a:rPr kumimoji="0" lang="en-US" sz="800" b="0" i="0" u="none" strike="noStrike" cap="none" normalizeH="0" baseline="30000" dirty="0" smtClean="0">
                          <a:ln>
                            <a:noFill/>
                          </a:ln>
                          <a:solidFill>
                            <a:schemeClr val="tx1"/>
                          </a:solidFill>
                          <a:effectLst/>
                          <a:latin typeface="Arial" charset="0"/>
                          <a:cs typeface="Arial" charset="0"/>
                        </a:rPr>
                        <a:t>®</a:t>
                      </a:r>
                      <a:r>
                        <a:rPr kumimoji="0" lang="en-US" sz="800" b="0" i="0" u="none" strike="noStrike" cap="none" normalizeH="0" baseline="0" dirty="0" smtClean="0">
                          <a:ln>
                            <a:noFill/>
                          </a:ln>
                          <a:solidFill>
                            <a:schemeClr val="tx1"/>
                          </a:solidFill>
                          <a:effectLst/>
                          <a:latin typeface="Arial" charset="0"/>
                          <a:cs typeface="Arial" charset="0"/>
                        </a:rPr>
                        <a:t> Desktop and Trial Version of </a:t>
                      </a:r>
                      <a:r>
                        <a:rPr kumimoji="0" lang="en-US" sz="800" b="0" i="0" u="none" strike="noStrike" cap="none" normalizeH="0" baseline="0" dirty="0" err="1" smtClean="0">
                          <a:ln>
                            <a:noFill/>
                          </a:ln>
                          <a:solidFill>
                            <a:schemeClr val="tx1"/>
                          </a:solidFill>
                          <a:effectLst/>
                          <a:latin typeface="Arial" charset="0"/>
                          <a:cs typeface="Arial" charset="0"/>
                        </a:rPr>
                        <a:t>SignalVu</a:t>
                      </a:r>
                      <a:r>
                        <a:rPr kumimoji="0" lang="en-US" sz="800" b="0" i="0" u="none" strike="noStrike" cap="none" normalizeH="0" baseline="0" dirty="0" smtClean="0">
                          <a:ln>
                            <a:noFill/>
                          </a:ln>
                          <a:solidFill>
                            <a:schemeClr val="tx1"/>
                          </a:solidFill>
                          <a:effectLst/>
                          <a:latin typeface="Arial" charset="0"/>
                          <a:cs typeface="Arial" charset="0"/>
                        </a:rPr>
                        <a:t>-PC Vector Signal Analysis Software</a:t>
                      </a:r>
                    </a:p>
                    <a:p>
                      <a:pPr marL="112713" marR="0" lvl="0" indent="-112713" algn="l" defTabSz="914400" rtl="0" eaLnBrk="1" fontAlgn="base" latinLnBrk="0" hangingPunct="1">
                        <a:lnSpc>
                          <a:spcPct val="100000"/>
                        </a:lnSpc>
                        <a:spcBef>
                          <a:spcPts val="50"/>
                        </a:spcBef>
                        <a:spcAft>
                          <a:spcPct val="0"/>
                        </a:spcAft>
                        <a:buClr>
                          <a:schemeClr val="tx1"/>
                        </a:buClr>
                        <a:buSzTx/>
                        <a:buFont typeface="Wingdings" pitchFamily="2" charset="2"/>
                        <a:buChar char="§"/>
                        <a:tabLst/>
                      </a:pPr>
                      <a:r>
                        <a:rPr kumimoji="0" lang="en-US" sz="800" b="0" i="0" u="none" strike="noStrike" cap="none" normalizeH="0" baseline="0" dirty="0" smtClean="0">
                          <a:ln>
                            <a:noFill/>
                          </a:ln>
                          <a:solidFill>
                            <a:schemeClr val="tx1"/>
                          </a:solidFill>
                          <a:effectLst/>
                          <a:latin typeface="Arial" charset="0"/>
                          <a:cs typeface="Arial" charset="0"/>
                        </a:rPr>
                        <a:t>Calibration Certificate, Quick Reference Manual &amp; Documentation on CD</a:t>
                      </a:r>
                    </a:p>
                    <a:p>
                      <a:pPr marL="112713" marR="0" lvl="0" indent="-112713" algn="l" defTabSz="914400" rtl="0" eaLnBrk="1" fontAlgn="base" latinLnBrk="0" hangingPunct="1">
                        <a:lnSpc>
                          <a:spcPct val="100000"/>
                        </a:lnSpc>
                        <a:spcBef>
                          <a:spcPts val="50"/>
                        </a:spcBef>
                        <a:spcAft>
                          <a:spcPct val="0"/>
                        </a:spcAft>
                        <a:buClr>
                          <a:schemeClr val="tx1"/>
                        </a:buClr>
                        <a:buSzTx/>
                        <a:buFont typeface="Wingdings" pitchFamily="2" charset="2"/>
                        <a:buChar char="§"/>
                        <a:tabLst/>
                      </a:pPr>
                      <a:r>
                        <a:rPr kumimoji="0" lang="en-US" sz="800" b="0" i="0" u="none" strike="noStrike" cap="none" normalizeH="0" baseline="0" dirty="0" smtClean="0">
                          <a:ln>
                            <a:noFill/>
                          </a:ln>
                          <a:solidFill>
                            <a:schemeClr val="tx1"/>
                          </a:solidFill>
                          <a:effectLst/>
                          <a:latin typeface="Arial" charset="0"/>
                          <a:cs typeface="Arial" charset="0"/>
                        </a:rPr>
                        <a:t>Front Panel Cover, Power Cord</a:t>
                      </a:r>
                    </a:p>
                    <a:p>
                      <a:pPr marL="112713" marR="0" lvl="0" indent="-112713" algn="l" defTabSz="914400" rtl="0" eaLnBrk="1" fontAlgn="base" latinLnBrk="0" hangingPunct="1">
                        <a:lnSpc>
                          <a:spcPct val="100000"/>
                        </a:lnSpc>
                        <a:spcBef>
                          <a:spcPts val="50"/>
                        </a:spcBef>
                        <a:spcAft>
                          <a:spcPct val="0"/>
                        </a:spcAft>
                        <a:buClr>
                          <a:schemeClr val="tx1"/>
                        </a:buClr>
                        <a:buSzTx/>
                        <a:buFont typeface="Wingdings" pitchFamily="2" charset="2"/>
                        <a:buChar char="§"/>
                        <a:tabLst/>
                      </a:pPr>
                      <a:r>
                        <a:rPr kumimoji="0" lang="en-US" sz="800" b="0" i="0" u="none" strike="noStrike" cap="none" normalizeH="0" baseline="0" dirty="0" smtClean="0">
                          <a:ln>
                            <a:noFill/>
                          </a:ln>
                          <a:solidFill>
                            <a:schemeClr val="tx1"/>
                          </a:solidFill>
                          <a:effectLst/>
                          <a:latin typeface="Arial" charset="0"/>
                          <a:cs typeface="Arial" charset="0"/>
                        </a:rPr>
                        <a:t>3-year Warranty</a:t>
                      </a:r>
                    </a:p>
                  </a:txBody>
                  <a:tcPr marL="27432" marR="27432" marT="9145" marB="91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47865" name="Group 409"/>
          <p:cNvGraphicFramePr>
            <a:graphicFrameLocks noGrp="1"/>
          </p:cNvGraphicFramePr>
          <p:nvPr>
            <p:extLst>
              <p:ext uri="{D42A27DB-BD31-4B8C-83A1-F6EECF244321}">
                <p14:modId xmlns:p14="http://schemas.microsoft.com/office/powerpoint/2010/main" val="1548486514"/>
              </p:ext>
            </p:extLst>
          </p:nvPr>
        </p:nvGraphicFramePr>
        <p:xfrm>
          <a:off x="306388" y="971550"/>
          <a:ext cx="5713412" cy="1177924"/>
        </p:xfrm>
        <a:graphic>
          <a:graphicData uri="http://schemas.openxmlformats.org/drawingml/2006/table">
            <a:tbl>
              <a:tblPr/>
              <a:tblGrid>
                <a:gridCol w="731772"/>
                <a:gridCol w="449223"/>
                <a:gridCol w="603196"/>
                <a:gridCol w="705295"/>
                <a:gridCol w="380966"/>
                <a:gridCol w="1242760"/>
                <a:gridCol w="381000"/>
                <a:gridCol w="1219200"/>
              </a:tblGrid>
              <a:tr h="335680">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800" b="1" i="0" u="none" strike="noStrike" cap="none" normalizeH="0" baseline="0" dirty="0" smtClean="0">
                          <a:ln>
                            <a:noFill/>
                          </a:ln>
                          <a:solidFill>
                            <a:schemeClr val="tx1"/>
                          </a:solidFill>
                          <a:effectLst/>
                          <a:latin typeface="Arial" charset="0"/>
                          <a:cs typeface="Arial" charset="0"/>
                        </a:rPr>
                        <a:t>Models</a:t>
                      </a:r>
                    </a:p>
                  </a:txBody>
                  <a:tcPr marL="45716" marR="18286" marT="45774" marB="457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4B3C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1" i="0" u="none" strike="noStrike" cap="none" normalizeH="0" baseline="0" smtClean="0">
                          <a:ln>
                            <a:noFill/>
                          </a:ln>
                          <a:solidFill>
                            <a:schemeClr val="tx1"/>
                          </a:solidFill>
                          <a:effectLst/>
                          <a:latin typeface="Arial" charset="0"/>
                          <a:cs typeface="Arial" charset="0"/>
                        </a:rPr>
                        <a:t>Analog </a:t>
                      </a:r>
                      <a:br>
                        <a:rPr kumimoji="0" lang="en-US" sz="800" b="1" i="0" u="none" strike="noStrike" cap="none" normalizeH="0" baseline="0" smtClean="0">
                          <a:ln>
                            <a:noFill/>
                          </a:ln>
                          <a:solidFill>
                            <a:schemeClr val="tx1"/>
                          </a:solidFill>
                          <a:effectLst/>
                          <a:latin typeface="Arial" charset="0"/>
                          <a:cs typeface="Arial" charset="0"/>
                        </a:rPr>
                      </a:br>
                      <a:r>
                        <a:rPr kumimoji="0" lang="en-US" sz="800" b="1" i="0" u="none" strike="noStrike" cap="none" normalizeH="0" baseline="0" smtClean="0">
                          <a:ln>
                            <a:noFill/>
                          </a:ln>
                          <a:solidFill>
                            <a:schemeClr val="tx1"/>
                          </a:solidFill>
                          <a:effectLst/>
                          <a:latin typeface="Arial" charset="0"/>
                          <a:cs typeface="Arial" charset="0"/>
                        </a:rPr>
                        <a:t>Ch.</a:t>
                      </a:r>
                      <a:endParaRPr kumimoji="0" lang="en-US" sz="800" b="0" i="0" u="none" strike="noStrike" cap="none" normalizeH="0" baseline="0" smtClean="0">
                        <a:ln>
                          <a:noFill/>
                        </a:ln>
                        <a:solidFill>
                          <a:schemeClr val="tx1"/>
                        </a:solidFill>
                        <a:effectLst/>
                        <a:latin typeface="Arial" charset="0"/>
                        <a:cs typeface="Arial" charset="0"/>
                      </a:endParaRPr>
                    </a:p>
                  </a:txBody>
                  <a:tcPr marL="45716" marR="18286" marT="45774" marB="457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4B3C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1" i="0" u="none" strike="noStrike" cap="none" normalizeH="0" baseline="0" smtClean="0">
                          <a:ln>
                            <a:noFill/>
                          </a:ln>
                          <a:solidFill>
                            <a:schemeClr val="tx1"/>
                          </a:solidFill>
                          <a:effectLst/>
                          <a:latin typeface="Arial" charset="0"/>
                          <a:cs typeface="Arial" charset="0"/>
                        </a:rPr>
                        <a:t>Analog</a:t>
                      </a:r>
                      <a:br>
                        <a:rPr kumimoji="0" lang="en-US" sz="800" b="1" i="0" u="none" strike="noStrike" cap="none" normalizeH="0" baseline="0" smtClean="0">
                          <a:ln>
                            <a:noFill/>
                          </a:ln>
                          <a:solidFill>
                            <a:schemeClr val="tx1"/>
                          </a:solidFill>
                          <a:effectLst/>
                          <a:latin typeface="Arial" charset="0"/>
                          <a:cs typeface="Arial" charset="0"/>
                        </a:rPr>
                      </a:br>
                      <a:r>
                        <a:rPr kumimoji="0" lang="en-US" sz="800" b="1" i="0" u="none" strike="noStrike" cap="none" normalizeH="0" baseline="0" smtClean="0">
                          <a:ln>
                            <a:noFill/>
                          </a:ln>
                          <a:solidFill>
                            <a:schemeClr val="tx1"/>
                          </a:solidFill>
                          <a:effectLst/>
                          <a:latin typeface="Arial" charset="0"/>
                          <a:cs typeface="Arial" charset="0"/>
                        </a:rPr>
                        <a:t>Bandwidth</a:t>
                      </a:r>
                    </a:p>
                  </a:txBody>
                  <a:tcPr marL="45716" marR="18286" marT="45774" marB="457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4B3C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1" i="0" u="none" strike="noStrike" cap="none" normalizeH="0" baseline="0" smtClean="0">
                          <a:ln>
                            <a:noFill/>
                          </a:ln>
                          <a:solidFill>
                            <a:schemeClr val="tx1"/>
                          </a:solidFill>
                          <a:effectLst/>
                          <a:latin typeface="Arial" charset="0"/>
                          <a:cs typeface="Arial" charset="0"/>
                        </a:rPr>
                        <a:t>Analog</a:t>
                      </a:r>
                      <a:br>
                        <a:rPr kumimoji="0" lang="en-US" sz="800" b="1" i="0" u="none" strike="noStrike" cap="none" normalizeH="0" baseline="0" smtClean="0">
                          <a:ln>
                            <a:noFill/>
                          </a:ln>
                          <a:solidFill>
                            <a:schemeClr val="tx1"/>
                          </a:solidFill>
                          <a:effectLst/>
                          <a:latin typeface="Arial" charset="0"/>
                          <a:cs typeface="Arial" charset="0"/>
                        </a:rPr>
                      </a:br>
                      <a:r>
                        <a:rPr kumimoji="0" lang="en-US" sz="800" b="1" i="0" u="none" strike="noStrike" cap="none" normalizeH="0" baseline="0" smtClean="0">
                          <a:ln>
                            <a:noFill/>
                          </a:ln>
                          <a:solidFill>
                            <a:schemeClr val="tx1"/>
                          </a:solidFill>
                          <a:effectLst/>
                          <a:latin typeface="Arial" charset="0"/>
                          <a:cs typeface="Arial" charset="0"/>
                        </a:rPr>
                        <a:t>Sample Rate</a:t>
                      </a:r>
                    </a:p>
                  </a:txBody>
                  <a:tcPr marL="45716" marR="18286" marT="45774" marB="457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4B3C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1" i="0" u="none" strike="noStrike" cap="none" normalizeH="0" baseline="0" smtClean="0">
                          <a:ln>
                            <a:noFill/>
                          </a:ln>
                          <a:solidFill>
                            <a:schemeClr val="tx1"/>
                          </a:solidFill>
                          <a:effectLst/>
                          <a:latin typeface="Arial" charset="0"/>
                          <a:cs typeface="Arial" charset="0"/>
                        </a:rPr>
                        <a:t>Digital Ch.</a:t>
                      </a:r>
                    </a:p>
                  </a:txBody>
                  <a:tcPr marL="45716" marR="18286" marT="45774" marB="457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4B3C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1" i="0" u="none" strike="noStrike" cap="none" normalizeH="0" baseline="0" dirty="0" smtClean="0">
                          <a:ln>
                            <a:noFill/>
                          </a:ln>
                          <a:solidFill>
                            <a:schemeClr val="tx1"/>
                          </a:solidFill>
                          <a:effectLst/>
                          <a:latin typeface="Arial" charset="0"/>
                          <a:cs typeface="Arial" charset="0"/>
                        </a:rPr>
                        <a:t>Digital Sample Rate</a:t>
                      </a:r>
                      <a:br>
                        <a:rPr kumimoji="0" lang="en-US" sz="800" b="1" i="0" u="none" strike="noStrike" cap="none" normalizeH="0" baseline="0" dirty="0" smtClean="0">
                          <a:ln>
                            <a:noFill/>
                          </a:ln>
                          <a:solidFill>
                            <a:schemeClr val="tx1"/>
                          </a:solidFill>
                          <a:effectLst/>
                          <a:latin typeface="Arial" charset="0"/>
                          <a:cs typeface="Arial" charset="0"/>
                        </a:rPr>
                      </a:br>
                      <a:r>
                        <a:rPr kumimoji="0" lang="en-US" sz="800" b="1" i="0" u="none" strike="noStrike" cap="none" normalizeH="0" baseline="0" dirty="0" smtClean="0">
                          <a:ln>
                            <a:noFill/>
                          </a:ln>
                          <a:solidFill>
                            <a:schemeClr val="tx1"/>
                          </a:solidFill>
                          <a:effectLst/>
                          <a:latin typeface="Arial" charset="0"/>
                          <a:cs typeface="Arial" charset="0"/>
                        </a:rPr>
                        <a:t>Main / </a:t>
                      </a:r>
                      <a:r>
                        <a:rPr kumimoji="0" lang="en-US" sz="800" b="1" i="0" u="none" strike="noStrike" cap="none" normalizeH="0" baseline="0" dirty="0" err="1" smtClean="0">
                          <a:ln>
                            <a:noFill/>
                          </a:ln>
                          <a:solidFill>
                            <a:schemeClr val="tx1"/>
                          </a:solidFill>
                          <a:effectLst/>
                          <a:latin typeface="Arial" charset="0"/>
                          <a:cs typeface="Arial" charset="0"/>
                        </a:rPr>
                        <a:t>MagniVu</a:t>
                      </a:r>
                      <a:r>
                        <a:rPr kumimoji="0" lang="en-US" sz="800" b="1" i="0" u="none" strike="noStrike" cap="none" normalizeH="0" baseline="0" dirty="0" smtClean="0">
                          <a:ln>
                            <a:noFill/>
                          </a:ln>
                          <a:solidFill>
                            <a:schemeClr val="tx1"/>
                          </a:solidFill>
                          <a:effectLst/>
                          <a:latin typeface="Arial" charset="0"/>
                          <a:cs typeface="Arial" charset="0"/>
                        </a:rPr>
                        <a:t>™</a:t>
                      </a:r>
                    </a:p>
                  </a:txBody>
                  <a:tcPr marL="45716" marR="18286" marT="45774" marB="457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4B3C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1" i="0" u="none" strike="noStrike" cap="none" normalizeH="0" baseline="0" smtClean="0">
                          <a:ln>
                            <a:noFill/>
                          </a:ln>
                          <a:solidFill>
                            <a:schemeClr val="tx1"/>
                          </a:solidFill>
                          <a:effectLst/>
                          <a:latin typeface="Arial" charset="0"/>
                          <a:cs typeface="Arial" charset="0"/>
                        </a:rPr>
                        <a:t>RF </a:t>
                      </a:r>
                      <a:br>
                        <a:rPr kumimoji="0" lang="en-US" sz="800" b="1" i="0" u="none" strike="noStrike" cap="none" normalizeH="0" baseline="0" smtClean="0">
                          <a:ln>
                            <a:noFill/>
                          </a:ln>
                          <a:solidFill>
                            <a:schemeClr val="tx1"/>
                          </a:solidFill>
                          <a:effectLst/>
                          <a:latin typeface="Arial" charset="0"/>
                          <a:cs typeface="Arial" charset="0"/>
                        </a:rPr>
                      </a:br>
                      <a:r>
                        <a:rPr kumimoji="0" lang="en-US" sz="800" b="1" i="0" u="none" strike="noStrike" cap="none" normalizeH="0" baseline="0" smtClean="0">
                          <a:ln>
                            <a:noFill/>
                          </a:ln>
                          <a:solidFill>
                            <a:schemeClr val="tx1"/>
                          </a:solidFill>
                          <a:effectLst/>
                          <a:latin typeface="Arial" charset="0"/>
                          <a:cs typeface="Arial" charset="0"/>
                        </a:rPr>
                        <a:t>Ch.</a:t>
                      </a:r>
                      <a:endParaRPr kumimoji="0" lang="en-US" sz="800" b="0" i="0" u="none" strike="noStrike" cap="none" normalizeH="0" baseline="0" smtClean="0">
                        <a:ln>
                          <a:noFill/>
                        </a:ln>
                        <a:solidFill>
                          <a:schemeClr val="tx1"/>
                        </a:solidFill>
                        <a:effectLst/>
                        <a:latin typeface="Arial" charset="0"/>
                        <a:cs typeface="Arial" charset="0"/>
                      </a:endParaRPr>
                    </a:p>
                  </a:txBody>
                  <a:tcPr marL="45716" marR="18286" marT="45774" marB="457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4B3C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1" i="0" u="none" strike="noStrike" cap="none" normalizeH="0" baseline="0" smtClean="0">
                          <a:ln>
                            <a:noFill/>
                          </a:ln>
                          <a:solidFill>
                            <a:schemeClr val="tx1"/>
                          </a:solidFill>
                          <a:effectLst/>
                          <a:latin typeface="Arial" charset="0"/>
                          <a:cs typeface="Arial" charset="0"/>
                        </a:rPr>
                        <a:t>RF Frequency Range</a:t>
                      </a:r>
                    </a:p>
                  </a:txBody>
                  <a:tcPr marL="45716" marR="18286" marT="45774" marB="457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4B3C9"/>
                    </a:solidFill>
                  </a:tcPr>
                </a:tc>
              </a:tr>
              <a:tr h="140374">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MDO4014B-3</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4</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100 MHz</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2.5 GS/s</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16</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500 MS/s / 16.5 GS/s</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1</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9 kHz – 3 GHz</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0374">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MDO4034B-3</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4</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350 MHz</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2.5 GS/s</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16</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500 MS/s / 16.5 GS/s</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1</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9 kHz – 3 GHz</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0374">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MDO4054B-3</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4</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500 MHz</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2.5 GS/s</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16</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500 MS/s / 16.5 GS/s</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1</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9 kHz – 3 GHz</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0374">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MDO4054B-6</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4</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500 MHz</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2.5 GS/s</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16</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500 MS/s / 16.5 GS/s</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1</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9 kHz – 6 GHz</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0374">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MDO4104B-3</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4</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1 GHz</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5 GS/s</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16</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500 MS/s / 16.5 GS/s</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1</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9 kHz – 3 GHz</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0374">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MDO4104B-6</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4</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1 GHz</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5 GS/s</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16</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500 MS/s / 16.5 GS/s</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1</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9 kHz – 6 GHz</a:t>
                      </a:r>
                    </a:p>
                  </a:txBody>
                  <a:tcPr marL="18286" marR="18286" marT="0" marB="183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47862" name="Group 406"/>
          <p:cNvGraphicFramePr>
            <a:graphicFrameLocks noGrp="1"/>
          </p:cNvGraphicFramePr>
          <p:nvPr>
            <p:extLst>
              <p:ext uri="{D42A27DB-BD31-4B8C-83A1-F6EECF244321}">
                <p14:modId xmlns:p14="http://schemas.microsoft.com/office/powerpoint/2010/main" val="2734196072"/>
              </p:ext>
            </p:extLst>
          </p:nvPr>
        </p:nvGraphicFramePr>
        <p:xfrm>
          <a:off x="3040063" y="2197100"/>
          <a:ext cx="2987675" cy="4161115"/>
        </p:xfrm>
        <a:graphic>
          <a:graphicData uri="http://schemas.openxmlformats.org/drawingml/2006/table">
            <a:tbl>
              <a:tblPr/>
              <a:tblGrid>
                <a:gridCol w="616063"/>
                <a:gridCol w="2013434"/>
                <a:gridCol w="83121"/>
                <a:gridCol w="275057"/>
              </a:tblGrid>
              <a:tr h="225598">
                <a:tc gridSpan="4">
                  <a:txBody>
                    <a:body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sz="800" b="1" i="0" u="none" strike="noStrike" cap="none" normalizeH="0" baseline="0" dirty="0" smtClean="0">
                          <a:ln>
                            <a:noFill/>
                          </a:ln>
                          <a:solidFill>
                            <a:schemeClr val="tx1"/>
                          </a:solidFill>
                          <a:effectLst/>
                          <a:latin typeface="Arial" charset="0"/>
                          <a:cs typeface="Arial" charset="0"/>
                        </a:rPr>
                        <a:t> Recommended Probes and Accessories</a:t>
                      </a:r>
                    </a:p>
                  </a:txBody>
                  <a:tcPr marL="27435" marR="27435" marT="27419" marB="274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A4B3C9"/>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83021">
                <a:tc gridSpan="4">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1" i="0" u="none" strike="noStrike" cap="none" normalizeH="0" baseline="0" dirty="0" smtClean="0">
                          <a:ln>
                            <a:noFill/>
                          </a:ln>
                          <a:solidFill>
                            <a:schemeClr val="tx1"/>
                          </a:solidFill>
                          <a:effectLst/>
                          <a:latin typeface="Arial" charset="0"/>
                          <a:cs typeface="Arial" charset="0"/>
                        </a:rPr>
                        <a:t>RF Accessories</a:t>
                      </a:r>
                    </a:p>
                  </a:txBody>
                  <a:tcPr marL="18290" marR="1829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152379">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700" b="0" i="0" u="none" strike="noStrike" cap="none" normalizeH="0" baseline="0" dirty="0" smtClean="0">
                          <a:ln>
                            <a:noFill/>
                          </a:ln>
                          <a:solidFill>
                            <a:schemeClr val="tx1"/>
                          </a:solidFill>
                          <a:effectLst/>
                          <a:latin typeface="Arial" charset="0"/>
                          <a:cs typeface="Arial" charset="0"/>
                        </a:rPr>
                        <a:t>TPA-N-PRE</a:t>
                      </a:r>
                    </a:p>
                  </a:txBody>
                  <a:tcPr marL="18290" marR="18290" marT="0" marB="0"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Preamplifier, 12 dB gain, 9kHz – 6 GHz</a:t>
                      </a:r>
                    </a:p>
                  </a:txBody>
                  <a:tcPr marL="18290" marR="18290"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 typeface="Wingdings" pitchFamily="2" charset="2"/>
                        <a:buNone/>
                        <a:tabLst/>
                      </a:pPr>
                      <a:endParaRPr kumimoji="0" lang="en-US" sz="800" b="0" i="0" u="none" strike="noStrike" cap="none" normalizeH="0" baseline="0" dirty="0" smtClean="0">
                        <a:ln>
                          <a:noFill/>
                        </a:ln>
                        <a:solidFill>
                          <a:schemeClr val="tx1"/>
                        </a:solidFill>
                        <a:effectLst/>
                        <a:latin typeface="Arial" charset="0"/>
                        <a:cs typeface="Arial" charset="0"/>
                      </a:endParaRPr>
                    </a:p>
                  </a:txBody>
                  <a:tcPr marL="18290" marR="18290" marT="0" marB="0"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endParaRPr lang="en-US" sz="1000" dirty="0"/>
                    </a:p>
                  </a:txBody>
                  <a:tcPr marL="18290" marR="18290" marT="0" marB="0"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152379">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700" b="0" i="0" u="none" strike="noStrike" cap="none" normalizeH="0" baseline="0" dirty="0" smtClean="0">
                          <a:ln>
                            <a:noFill/>
                          </a:ln>
                          <a:solidFill>
                            <a:schemeClr val="tx1"/>
                          </a:solidFill>
                          <a:effectLst/>
                          <a:latin typeface="Arial" charset="0"/>
                          <a:cs typeface="Arial" charset="0"/>
                        </a:rPr>
                        <a:t>TPA-N-VPI </a:t>
                      </a:r>
                    </a:p>
                  </a:txBody>
                  <a:tcPr marL="18290" marR="18290" marT="0" marB="0"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N-to-</a:t>
                      </a:r>
                      <a:r>
                        <a:rPr kumimoji="0" lang="en-US" sz="800" b="0" i="0" u="none" strike="noStrike" cap="none" normalizeH="0" baseline="0" dirty="0" err="1" smtClean="0">
                          <a:ln>
                            <a:noFill/>
                          </a:ln>
                          <a:solidFill>
                            <a:schemeClr val="tx1"/>
                          </a:solidFill>
                          <a:effectLst/>
                          <a:latin typeface="Arial" charset="0"/>
                          <a:cs typeface="Arial" charset="0"/>
                        </a:rPr>
                        <a:t>TekVPI</a:t>
                      </a:r>
                      <a:r>
                        <a:rPr kumimoji="0" lang="en-US" sz="800" b="0" i="0" u="none" strike="noStrike" cap="none" normalizeH="0" baseline="0" dirty="0" smtClean="0">
                          <a:ln>
                            <a:noFill/>
                          </a:ln>
                          <a:solidFill>
                            <a:schemeClr val="tx1"/>
                          </a:solidFill>
                          <a:effectLst/>
                          <a:latin typeface="Arial" charset="0"/>
                          <a:cs typeface="Arial" charset="0"/>
                        </a:rPr>
                        <a:t> Adapter</a:t>
                      </a:r>
                    </a:p>
                  </a:txBody>
                  <a:tcPr marL="18290" marR="18290"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 typeface="Wingdings" pitchFamily="2" charset="2"/>
                        <a:buNone/>
                        <a:tabLst/>
                      </a:pPr>
                      <a:endParaRPr kumimoji="0" lang="en-US" sz="800" b="0" i="0" u="none" strike="noStrike" cap="none" normalizeH="0" baseline="0" dirty="0" smtClean="0">
                        <a:ln>
                          <a:noFill/>
                        </a:ln>
                        <a:solidFill>
                          <a:schemeClr val="tx1"/>
                        </a:solidFill>
                        <a:effectLst/>
                        <a:latin typeface="Arial" charset="0"/>
                        <a:cs typeface="Arial" charset="0"/>
                      </a:endParaRPr>
                    </a:p>
                  </a:txBody>
                  <a:tcPr marL="18290" marR="18290" marT="0" marB="0"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endParaRPr lang="en-US" sz="1000" dirty="0"/>
                    </a:p>
                  </a:txBody>
                  <a:tcPr marL="18290" marR="18290" marT="0" marB="0"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152379">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700" b="0" i="0" u="none" strike="noStrike" cap="none" normalizeH="0" baseline="0" dirty="0" smtClean="0">
                          <a:ln>
                            <a:noFill/>
                          </a:ln>
                          <a:solidFill>
                            <a:schemeClr val="tx1"/>
                          </a:solidFill>
                          <a:effectLst/>
                          <a:latin typeface="Arial" charset="0"/>
                          <a:cs typeface="Arial" charset="0"/>
                        </a:rPr>
                        <a:t>119-4146-00</a:t>
                      </a:r>
                    </a:p>
                  </a:txBody>
                  <a:tcPr marL="18290" marR="18290" marT="0" marB="0"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Near Field Probe Set, 100 kHz – 1 GHz</a:t>
                      </a:r>
                    </a:p>
                  </a:txBody>
                  <a:tcPr marL="18290" marR="18290"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 typeface="Wingdings" pitchFamily="2" charset="2"/>
                        <a:buNone/>
                        <a:tabLst/>
                      </a:pPr>
                      <a:endParaRPr kumimoji="0" lang="en-US" sz="800" b="0" i="0" u="none" strike="noStrike" cap="none" normalizeH="0" baseline="0" dirty="0" smtClean="0">
                        <a:ln>
                          <a:noFill/>
                        </a:ln>
                        <a:solidFill>
                          <a:schemeClr val="tx1"/>
                        </a:solidFill>
                        <a:effectLst/>
                        <a:latin typeface="Arial" charset="0"/>
                        <a:cs typeface="Arial" charset="0"/>
                      </a:endParaRPr>
                    </a:p>
                  </a:txBody>
                  <a:tcPr marL="18290" marR="18290" marT="0" marB="0"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endParaRPr lang="en-US" sz="1000" dirty="0"/>
                    </a:p>
                  </a:txBody>
                  <a:tcPr marL="18290" marR="18290" marT="0" marB="0"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152379">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700" b="0" i="0" u="none" strike="noStrike" cap="none" normalizeH="0" baseline="0" smtClean="0">
                          <a:ln>
                            <a:noFill/>
                          </a:ln>
                          <a:solidFill>
                            <a:schemeClr val="tx1"/>
                          </a:solidFill>
                          <a:effectLst/>
                          <a:latin typeface="Arial" charset="0"/>
                          <a:cs typeface="Arial" charset="0"/>
                        </a:rPr>
                        <a:t>119-6609-00</a:t>
                      </a:r>
                    </a:p>
                  </a:txBody>
                  <a:tcPr marL="18290" marR="18290" marT="0" marB="0"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Flexible Monopole Antenna</a:t>
                      </a:r>
                    </a:p>
                  </a:txBody>
                  <a:tcPr marL="18290" marR="18290"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 typeface="Wingdings" pitchFamily="2" charset="2"/>
                        <a:buNone/>
                        <a:tabLst/>
                      </a:pPr>
                      <a:endParaRPr kumimoji="0" lang="en-US" sz="800" b="0" i="0" u="none" strike="noStrike" cap="none" normalizeH="0" baseline="0" dirty="0" smtClean="0">
                        <a:ln>
                          <a:noFill/>
                        </a:ln>
                        <a:solidFill>
                          <a:schemeClr val="tx1"/>
                        </a:solidFill>
                        <a:effectLst/>
                        <a:latin typeface="Arial" charset="0"/>
                        <a:cs typeface="Arial" charset="0"/>
                      </a:endParaRPr>
                    </a:p>
                  </a:txBody>
                  <a:tcPr marL="18290" marR="18290" marT="0" marB="0"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endParaRPr lang="en-US" sz="1000" dirty="0"/>
                    </a:p>
                  </a:txBody>
                  <a:tcPr marL="18290" marR="18290" marT="0" marB="0"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170564">
                <a:tc gridSpan="4">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1" i="0" u="none" strike="noStrike" cap="none" normalizeH="0" baseline="0" dirty="0" smtClean="0">
                          <a:ln>
                            <a:noFill/>
                          </a:ln>
                          <a:solidFill>
                            <a:schemeClr val="tx1"/>
                          </a:solidFill>
                          <a:effectLst/>
                          <a:latin typeface="Arial" charset="0"/>
                          <a:cs typeface="Arial" charset="0"/>
                        </a:rPr>
                        <a:t>Passive Voltage Probes</a:t>
                      </a:r>
                    </a:p>
                  </a:txBody>
                  <a:tcPr marL="18290" marR="1829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159817">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TPP0500/B</a:t>
                      </a:r>
                    </a:p>
                  </a:txBody>
                  <a:tcPr marL="18290" marR="18290" marT="0" marB="0"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2">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500 MHz, 10X, 300V </a:t>
                      </a:r>
                      <a:r>
                        <a:rPr kumimoji="0" lang="en-US" sz="800" b="0" i="0" u="none" strike="noStrike" cap="none" normalizeH="0" baseline="0" dirty="0" err="1" smtClean="0">
                          <a:ln>
                            <a:noFill/>
                          </a:ln>
                          <a:solidFill>
                            <a:schemeClr val="tx1"/>
                          </a:solidFill>
                          <a:effectLst/>
                          <a:latin typeface="Arial" charset="0"/>
                          <a:cs typeface="Arial" charset="0"/>
                        </a:rPr>
                        <a:t>TekVPI</a:t>
                      </a:r>
                      <a:r>
                        <a:rPr kumimoji="0" lang="en-US" sz="800" b="0" i="0" u="none" strike="noStrike" cap="none" normalizeH="0" baseline="0" dirty="0" smtClean="0">
                          <a:ln>
                            <a:noFill/>
                          </a:ln>
                          <a:solidFill>
                            <a:schemeClr val="tx1"/>
                          </a:solidFill>
                          <a:effectLst/>
                          <a:latin typeface="Arial" charset="0"/>
                          <a:cs typeface="Arial" charset="0"/>
                        </a:rPr>
                        <a:t> Low C (3.9 pF)</a:t>
                      </a:r>
                    </a:p>
                  </a:txBody>
                  <a:tcPr marL="18290" marR="18290"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 typeface="Wingdings" pitchFamily="2" charset="2"/>
                        <a:buNone/>
                        <a:tabLst/>
                      </a:pPr>
                      <a:endParaRPr kumimoji="0" lang="en-US" sz="800" b="0" i="0" u="none" strike="noStrike" cap="none" normalizeH="0" baseline="0" dirty="0" smtClean="0">
                        <a:ln>
                          <a:noFill/>
                        </a:ln>
                        <a:solidFill>
                          <a:schemeClr val="tx1"/>
                        </a:solidFill>
                        <a:effectLst/>
                        <a:latin typeface="Arial" charset="0"/>
                        <a:cs typeface="Arial" charset="0"/>
                      </a:endParaRPr>
                    </a:p>
                  </a:txBody>
                  <a:tcPr marL="18290" marR="18290" marT="0" marB="0"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endParaRPr lang="en-US" sz="1000" dirty="0"/>
                    </a:p>
                  </a:txBody>
                  <a:tcPr marL="18290" marR="18290" marT="0" marB="0"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152379">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TPP0502</a:t>
                      </a:r>
                    </a:p>
                  </a:txBody>
                  <a:tcPr marL="18290" marR="18290" marT="0" marB="0"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2">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500 MHz, 2X, 300V </a:t>
                      </a:r>
                      <a:r>
                        <a:rPr kumimoji="0" lang="en-US" sz="800" b="0" i="0" u="none" strike="noStrike" cap="none" normalizeH="0" baseline="0" dirty="0" err="1" smtClean="0">
                          <a:ln>
                            <a:noFill/>
                          </a:ln>
                          <a:solidFill>
                            <a:schemeClr val="tx1"/>
                          </a:solidFill>
                          <a:effectLst/>
                          <a:latin typeface="Arial" charset="0"/>
                          <a:cs typeface="Arial" charset="0"/>
                        </a:rPr>
                        <a:t>TekVPI</a:t>
                      </a:r>
                      <a:r>
                        <a:rPr kumimoji="0" lang="en-US" sz="800" b="0" i="0" u="none" strike="noStrike" cap="none" normalizeH="0" baseline="0" dirty="0" smtClean="0">
                          <a:ln>
                            <a:noFill/>
                          </a:ln>
                          <a:solidFill>
                            <a:schemeClr val="tx1"/>
                          </a:solidFill>
                          <a:effectLst/>
                          <a:latin typeface="Arial" charset="0"/>
                          <a:cs typeface="Arial" charset="0"/>
                        </a:rPr>
                        <a:t> Low C (12.7 pF)</a:t>
                      </a:r>
                    </a:p>
                  </a:txBody>
                  <a:tcPr marL="18290" marR="18290"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 typeface="Wingdings" pitchFamily="2" charset="2"/>
                        <a:buNone/>
                        <a:tabLst/>
                      </a:pPr>
                      <a:endParaRPr kumimoji="0" lang="en-US" sz="800" b="0" i="0" u="none" strike="noStrike" cap="none" normalizeH="0" baseline="0" dirty="0" smtClean="0">
                        <a:ln>
                          <a:noFill/>
                        </a:ln>
                        <a:solidFill>
                          <a:schemeClr val="tx1"/>
                        </a:solidFill>
                        <a:effectLst/>
                        <a:latin typeface="Arial" charset="0"/>
                        <a:cs typeface="Arial" charset="0"/>
                      </a:endParaRPr>
                    </a:p>
                  </a:txBody>
                  <a:tcPr marL="18290" marR="18290" marT="0" marB="0"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endParaRPr lang="en-US" sz="1000" dirty="0"/>
                    </a:p>
                  </a:txBody>
                  <a:tcPr marL="18290" marR="18290" marT="0" marB="0"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152379">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TPP1000</a:t>
                      </a:r>
                    </a:p>
                  </a:txBody>
                  <a:tcPr marL="18290" marR="18290" marT="0" marB="0"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2">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1 GHz, 10X, 300V </a:t>
                      </a:r>
                      <a:r>
                        <a:rPr kumimoji="0" lang="en-US" sz="800" b="0" i="0" u="none" strike="noStrike" cap="none" normalizeH="0" baseline="0" dirty="0" err="1" smtClean="0">
                          <a:ln>
                            <a:noFill/>
                          </a:ln>
                          <a:solidFill>
                            <a:schemeClr val="tx1"/>
                          </a:solidFill>
                          <a:effectLst/>
                          <a:latin typeface="Arial" charset="0"/>
                          <a:cs typeface="Arial" charset="0"/>
                        </a:rPr>
                        <a:t>TekVPI</a:t>
                      </a:r>
                      <a:r>
                        <a:rPr kumimoji="0" lang="en-US" sz="800" b="0" i="0" u="none" strike="noStrike" cap="none" normalizeH="0" baseline="0" dirty="0" smtClean="0">
                          <a:ln>
                            <a:noFill/>
                          </a:ln>
                          <a:solidFill>
                            <a:schemeClr val="tx1"/>
                          </a:solidFill>
                          <a:effectLst/>
                          <a:latin typeface="Arial" charset="0"/>
                          <a:cs typeface="Arial" charset="0"/>
                        </a:rPr>
                        <a:t> Low C (3.9 pF)</a:t>
                      </a:r>
                    </a:p>
                  </a:txBody>
                  <a:tcPr marL="18290" marR="18290"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 typeface="Wingdings" pitchFamily="2" charset="2"/>
                        <a:buNone/>
                        <a:tabLst/>
                      </a:pPr>
                      <a:endParaRPr kumimoji="0" lang="en-US" sz="800" b="0" i="0" u="none" strike="noStrike" cap="none" normalizeH="0" baseline="0" dirty="0" smtClean="0">
                        <a:ln>
                          <a:noFill/>
                        </a:ln>
                        <a:solidFill>
                          <a:schemeClr val="tx1"/>
                        </a:solidFill>
                        <a:effectLst/>
                        <a:latin typeface="Arial" charset="0"/>
                        <a:cs typeface="Arial" charset="0"/>
                      </a:endParaRPr>
                    </a:p>
                  </a:txBody>
                  <a:tcPr marL="18290" marR="18290" marT="0" marB="0"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endParaRPr lang="en-US" sz="1000" dirty="0"/>
                    </a:p>
                  </a:txBody>
                  <a:tcPr marL="18290" marR="18290" marT="0" marB="0"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183255">
                <a:tc gridSpan="4">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1" i="0" u="none" strike="noStrike" cap="none" normalizeH="0" baseline="0" dirty="0" smtClean="0">
                          <a:ln>
                            <a:noFill/>
                          </a:ln>
                          <a:solidFill>
                            <a:schemeClr val="tx1"/>
                          </a:solidFill>
                          <a:effectLst/>
                          <a:latin typeface="Arial" charset="0"/>
                          <a:cs typeface="Arial" charset="0"/>
                        </a:rPr>
                        <a:t>Active Voltage Probes</a:t>
                      </a:r>
                    </a:p>
                  </a:txBody>
                  <a:tcPr marL="18290" marR="1829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130019">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TAP1500</a:t>
                      </a:r>
                    </a:p>
                  </a:txBody>
                  <a:tcPr marL="18290" marR="18290" marT="0" marB="0"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1.5 GHz, 10X, </a:t>
                      </a:r>
                      <a:r>
                        <a:rPr kumimoji="0" lang="it-IT" sz="800" b="0" i="0" u="none" strike="noStrike" cap="none" normalizeH="0" baseline="0" dirty="0" smtClean="0">
                          <a:ln>
                            <a:noFill/>
                          </a:ln>
                          <a:solidFill>
                            <a:schemeClr val="tx1"/>
                          </a:solidFill>
                          <a:effectLst/>
                          <a:latin typeface="Arial" charset="0"/>
                          <a:cs typeface="Arial" charset="0"/>
                        </a:rPr>
                        <a:t>±</a:t>
                      </a:r>
                      <a:r>
                        <a:rPr kumimoji="0" lang="en-US" sz="800" b="0" i="0" u="none" strike="noStrike" cap="none" normalizeH="0" baseline="0" dirty="0" smtClean="0">
                          <a:ln>
                            <a:noFill/>
                          </a:ln>
                          <a:solidFill>
                            <a:schemeClr val="tx1"/>
                          </a:solidFill>
                          <a:effectLst/>
                          <a:latin typeface="Arial" charset="0"/>
                          <a:cs typeface="Arial" charset="0"/>
                        </a:rPr>
                        <a:t>8V  </a:t>
                      </a:r>
                      <a:r>
                        <a:rPr kumimoji="0" lang="en-US" sz="800" b="0" i="0" u="none" strike="noStrike" cap="none" normalizeH="0" baseline="0" dirty="0" err="1" smtClean="0">
                          <a:ln>
                            <a:noFill/>
                          </a:ln>
                          <a:solidFill>
                            <a:schemeClr val="tx1"/>
                          </a:solidFill>
                          <a:effectLst/>
                          <a:latin typeface="Arial" charset="0"/>
                          <a:cs typeface="Arial" charset="0"/>
                        </a:rPr>
                        <a:t>TekVPI</a:t>
                      </a:r>
                      <a:r>
                        <a:rPr kumimoji="0" lang="en-US" sz="800" b="0" i="0" u="none" strike="noStrike" cap="none" normalizeH="0" baseline="0" dirty="0" smtClean="0">
                          <a:ln>
                            <a:noFill/>
                          </a:ln>
                          <a:solidFill>
                            <a:schemeClr val="tx1"/>
                          </a:solidFill>
                          <a:effectLst/>
                          <a:latin typeface="Arial" charset="0"/>
                          <a:cs typeface="Arial" charset="0"/>
                        </a:rPr>
                        <a:t>, Single-ended</a:t>
                      </a:r>
                    </a:p>
                  </a:txBody>
                  <a:tcPr marL="18290" marR="18290"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2">
                  <a:txBody>
                    <a:bodyPr/>
                    <a:lstStyle/>
                    <a:p>
                      <a:pPr marL="0" marR="0" lvl="0" indent="0" algn="r" defTabSz="914400" rtl="0" eaLnBrk="1" fontAlgn="base" latinLnBrk="0" hangingPunct="1">
                        <a:lnSpc>
                          <a:spcPct val="100000"/>
                        </a:lnSpc>
                        <a:spcBef>
                          <a:spcPct val="0"/>
                        </a:spcBef>
                        <a:spcAft>
                          <a:spcPct val="0"/>
                        </a:spcAft>
                        <a:buClrTx/>
                        <a:buSzTx/>
                        <a:buFont typeface="Wingdings" pitchFamily="2" charset="2"/>
                        <a:buNone/>
                        <a:tabLst/>
                      </a:pPr>
                      <a:endParaRPr kumimoji="0" lang="en-US" sz="800" b="0" i="0" u="none" strike="noStrike" cap="none" normalizeH="0" baseline="0" dirty="0" smtClean="0">
                        <a:ln>
                          <a:noFill/>
                        </a:ln>
                        <a:solidFill>
                          <a:schemeClr val="tx1"/>
                        </a:solidFill>
                        <a:effectLst/>
                        <a:latin typeface="Arial" charset="0"/>
                        <a:cs typeface="Arial" charset="0"/>
                      </a:endParaRPr>
                    </a:p>
                  </a:txBody>
                  <a:tcPr marL="18290" marR="18290" marT="0" marB="0"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en-US"/>
                    </a:p>
                  </a:txBody>
                  <a:tcPr/>
                </a:tc>
              </a:tr>
              <a:tr h="125161">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TAP2500</a:t>
                      </a:r>
                    </a:p>
                  </a:txBody>
                  <a:tcPr marL="18290" marR="18290" marT="0" marB="0"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2.5 GHz, 10X, </a:t>
                      </a:r>
                      <a:r>
                        <a:rPr kumimoji="0" lang="it-IT" sz="800" b="0" i="0" u="none" strike="noStrike" cap="none" normalizeH="0" baseline="0" dirty="0" smtClean="0">
                          <a:ln>
                            <a:noFill/>
                          </a:ln>
                          <a:solidFill>
                            <a:schemeClr val="tx1"/>
                          </a:solidFill>
                          <a:effectLst/>
                          <a:latin typeface="Arial" charset="0"/>
                          <a:cs typeface="Arial" charset="0"/>
                        </a:rPr>
                        <a:t>±</a:t>
                      </a:r>
                      <a:r>
                        <a:rPr kumimoji="0" lang="en-US" sz="800" b="0" i="0" u="none" strike="noStrike" cap="none" normalizeH="0" baseline="0" dirty="0" smtClean="0">
                          <a:ln>
                            <a:noFill/>
                          </a:ln>
                          <a:solidFill>
                            <a:schemeClr val="tx1"/>
                          </a:solidFill>
                          <a:effectLst/>
                          <a:latin typeface="Arial" charset="0"/>
                          <a:cs typeface="Arial" charset="0"/>
                        </a:rPr>
                        <a:t>4V </a:t>
                      </a:r>
                      <a:r>
                        <a:rPr kumimoji="0" lang="en-US" sz="800" b="0" i="0" u="none" strike="noStrike" cap="none" normalizeH="0" baseline="0" dirty="0" err="1" smtClean="0">
                          <a:ln>
                            <a:noFill/>
                          </a:ln>
                          <a:solidFill>
                            <a:schemeClr val="tx1"/>
                          </a:solidFill>
                          <a:effectLst/>
                          <a:latin typeface="Arial" charset="0"/>
                          <a:cs typeface="Arial" charset="0"/>
                        </a:rPr>
                        <a:t>TekVPI</a:t>
                      </a:r>
                      <a:r>
                        <a:rPr kumimoji="0" lang="en-US" sz="800" b="0" i="0" u="none" strike="noStrike" cap="none" normalizeH="0" baseline="0" dirty="0" smtClean="0">
                          <a:ln>
                            <a:noFill/>
                          </a:ln>
                          <a:solidFill>
                            <a:schemeClr val="tx1"/>
                          </a:solidFill>
                          <a:effectLst/>
                          <a:latin typeface="Arial" charset="0"/>
                          <a:cs typeface="Arial" charset="0"/>
                        </a:rPr>
                        <a:t>, Single-ended</a:t>
                      </a:r>
                    </a:p>
                  </a:txBody>
                  <a:tcPr marL="18290" marR="18290"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2">
                  <a:txBody>
                    <a:bodyPr/>
                    <a:lstStyle/>
                    <a:p>
                      <a:pPr marL="0" marR="0" lvl="0" indent="0" algn="r" defTabSz="914400" rtl="0" eaLnBrk="1" fontAlgn="base" latinLnBrk="0" hangingPunct="1">
                        <a:lnSpc>
                          <a:spcPct val="100000"/>
                        </a:lnSpc>
                        <a:spcBef>
                          <a:spcPct val="0"/>
                        </a:spcBef>
                        <a:spcAft>
                          <a:spcPct val="0"/>
                        </a:spcAft>
                        <a:buClrTx/>
                        <a:buSzTx/>
                        <a:buFont typeface="Wingdings" pitchFamily="2" charset="2"/>
                        <a:buNone/>
                        <a:tabLst/>
                      </a:pPr>
                      <a:endParaRPr kumimoji="0" lang="en-US" sz="800" b="0" i="0" u="none" strike="noStrike" cap="none" normalizeH="0" baseline="0" dirty="0" smtClean="0">
                        <a:ln>
                          <a:noFill/>
                        </a:ln>
                        <a:solidFill>
                          <a:schemeClr val="tx1"/>
                        </a:solidFill>
                        <a:effectLst/>
                        <a:latin typeface="Arial" charset="0"/>
                        <a:cs typeface="Arial" charset="0"/>
                      </a:endParaRPr>
                    </a:p>
                  </a:txBody>
                  <a:tcPr marL="18290" marR="18290" marT="0" marB="0"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en-US"/>
                    </a:p>
                  </a:txBody>
                  <a:tcPr/>
                </a:tc>
              </a:tr>
              <a:tr h="125161">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TAP3500</a:t>
                      </a:r>
                    </a:p>
                  </a:txBody>
                  <a:tcPr marL="18290" marR="18290" marT="0" marB="0"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defRPr/>
                      </a:pPr>
                      <a:r>
                        <a:rPr kumimoji="0" lang="en-US" sz="800" b="0" i="0" u="none" strike="noStrike" cap="none" normalizeH="0" baseline="0" dirty="0" smtClean="0">
                          <a:ln>
                            <a:noFill/>
                          </a:ln>
                          <a:solidFill>
                            <a:schemeClr val="tx1"/>
                          </a:solidFill>
                          <a:effectLst/>
                          <a:latin typeface="Arial" charset="0"/>
                          <a:cs typeface="Arial" charset="0"/>
                        </a:rPr>
                        <a:t>3.5 GHz, 10X, </a:t>
                      </a:r>
                      <a:r>
                        <a:rPr kumimoji="0" lang="it-IT" sz="800" b="0" i="0" u="none" strike="noStrike" cap="none" normalizeH="0" baseline="0" dirty="0" smtClean="0">
                          <a:ln>
                            <a:noFill/>
                          </a:ln>
                          <a:solidFill>
                            <a:schemeClr val="tx1"/>
                          </a:solidFill>
                          <a:effectLst/>
                          <a:latin typeface="Arial" charset="0"/>
                          <a:cs typeface="Arial" charset="0"/>
                        </a:rPr>
                        <a:t>±</a:t>
                      </a:r>
                      <a:r>
                        <a:rPr kumimoji="0" lang="en-US" sz="800" b="0" i="0" u="none" strike="noStrike" cap="none" normalizeH="0" baseline="0" dirty="0" smtClean="0">
                          <a:ln>
                            <a:noFill/>
                          </a:ln>
                          <a:solidFill>
                            <a:schemeClr val="tx1"/>
                          </a:solidFill>
                          <a:effectLst/>
                          <a:latin typeface="Arial" charset="0"/>
                          <a:cs typeface="Arial" charset="0"/>
                        </a:rPr>
                        <a:t>4V </a:t>
                      </a:r>
                      <a:r>
                        <a:rPr kumimoji="0" lang="en-US" sz="800" b="0" i="0" u="none" strike="noStrike" cap="none" normalizeH="0" baseline="0" dirty="0" err="1" smtClean="0">
                          <a:ln>
                            <a:noFill/>
                          </a:ln>
                          <a:solidFill>
                            <a:schemeClr val="tx1"/>
                          </a:solidFill>
                          <a:effectLst/>
                          <a:latin typeface="Arial" charset="0"/>
                          <a:cs typeface="Arial" charset="0"/>
                        </a:rPr>
                        <a:t>TekVPI</a:t>
                      </a:r>
                      <a:r>
                        <a:rPr kumimoji="0" lang="en-US" sz="800" b="0" i="0" u="none" strike="noStrike" cap="none" normalizeH="0" baseline="0" dirty="0" smtClean="0">
                          <a:ln>
                            <a:noFill/>
                          </a:ln>
                          <a:solidFill>
                            <a:schemeClr val="tx1"/>
                          </a:solidFill>
                          <a:effectLst/>
                          <a:latin typeface="Arial" charset="0"/>
                          <a:cs typeface="Arial" charset="0"/>
                        </a:rPr>
                        <a:t>, Single-ended</a:t>
                      </a:r>
                    </a:p>
                  </a:txBody>
                  <a:tcPr marL="18290" marR="18290"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2">
                  <a:txBody>
                    <a:bodyPr/>
                    <a:lstStyle/>
                    <a:p>
                      <a:pPr marL="0" marR="0" lvl="0" indent="0" algn="r" defTabSz="914400" rtl="0" eaLnBrk="1" fontAlgn="base" latinLnBrk="0" hangingPunct="1">
                        <a:lnSpc>
                          <a:spcPct val="100000"/>
                        </a:lnSpc>
                        <a:spcBef>
                          <a:spcPct val="0"/>
                        </a:spcBef>
                        <a:spcAft>
                          <a:spcPct val="0"/>
                        </a:spcAft>
                        <a:buClrTx/>
                        <a:buSzTx/>
                        <a:buFont typeface="Wingdings" pitchFamily="2" charset="2"/>
                        <a:buNone/>
                        <a:tabLst/>
                      </a:pPr>
                      <a:endParaRPr kumimoji="0" lang="en-US" sz="800" b="0" i="0" u="none" strike="noStrike" cap="none" normalizeH="0" baseline="0" dirty="0" smtClean="0">
                        <a:ln>
                          <a:noFill/>
                        </a:ln>
                        <a:solidFill>
                          <a:schemeClr val="tx1"/>
                        </a:solidFill>
                        <a:effectLst/>
                        <a:latin typeface="Arial" charset="0"/>
                        <a:cs typeface="Arial" charset="0"/>
                      </a:endParaRPr>
                    </a:p>
                  </a:txBody>
                  <a:tcPr marL="18290" marR="18290" marT="0" marB="0"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en-US"/>
                    </a:p>
                  </a:txBody>
                  <a:tcPr/>
                </a:tc>
              </a:tr>
              <a:tr h="165110">
                <a:tc gridSpan="4">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800" b="1" i="0" u="none" strike="noStrike" cap="none" normalizeH="0" baseline="0" dirty="0" smtClean="0">
                          <a:ln>
                            <a:noFill/>
                          </a:ln>
                          <a:solidFill>
                            <a:schemeClr val="tx1"/>
                          </a:solidFill>
                          <a:effectLst/>
                          <a:latin typeface="Arial" charset="0"/>
                          <a:cs typeface="Arial" charset="0"/>
                        </a:rPr>
                        <a:t>Differential Voltage Probes</a:t>
                      </a:r>
                    </a:p>
                  </a:txBody>
                  <a:tcPr marL="18290" marR="1829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152379">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TDP0500</a:t>
                      </a:r>
                    </a:p>
                  </a:txBody>
                  <a:tcPr marL="18290" marR="18290" marT="0" marB="0"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it-IT" sz="800" b="0" i="0" u="none" strike="noStrike" cap="none" normalizeH="0" baseline="0" dirty="0" smtClean="0">
                          <a:ln>
                            <a:noFill/>
                          </a:ln>
                          <a:solidFill>
                            <a:schemeClr val="tx1"/>
                          </a:solidFill>
                          <a:effectLst/>
                          <a:latin typeface="Arial" charset="0"/>
                          <a:cs typeface="Arial" charset="0"/>
                        </a:rPr>
                        <a:t>500 MHz, </a:t>
                      </a:r>
                      <a:r>
                        <a:rPr kumimoji="0" lang="en-US" sz="800" b="0" i="0" u="none" strike="noStrike" cap="none" normalizeH="0" baseline="0" dirty="0" smtClean="0">
                          <a:ln>
                            <a:noFill/>
                          </a:ln>
                          <a:solidFill>
                            <a:schemeClr val="tx1"/>
                          </a:solidFill>
                          <a:effectLst/>
                          <a:latin typeface="Arial" charset="0"/>
                          <a:cs typeface="Arial" charset="0"/>
                        </a:rPr>
                        <a:t>50X/5X, </a:t>
                      </a:r>
                      <a:r>
                        <a:rPr kumimoji="0" lang="it-IT" sz="800" b="0" i="0" u="none" strike="noStrike" cap="none" normalizeH="0" baseline="0" dirty="0" smtClean="0">
                          <a:ln>
                            <a:noFill/>
                          </a:ln>
                          <a:solidFill>
                            <a:schemeClr val="tx1"/>
                          </a:solidFill>
                          <a:effectLst/>
                          <a:latin typeface="Arial" charset="0"/>
                          <a:cs typeface="Arial" charset="0"/>
                        </a:rPr>
                        <a:t>±42V TekVPI, Differential </a:t>
                      </a:r>
                      <a:endParaRPr kumimoji="0" lang="en-US" sz="800" b="0" i="0" u="none" strike="noStrike" cap="none" normalizeH="0" baseline="0" dirty="0" smtClean="0">
                        <a:ln>
                          <a:noFill/>
                        </a:ln>
                        <a:solidFill>
                          <a:schemeClr val="tx1"/>
                        </a:solidFill>
                        <a:effectLst/>
                        <a:latin typeface="Arial" charset="0"/>
                        <a:cs typeface="Arial" charset="0"/>
                      </a:endParaRPr>
                    </a:p>
                  </a:txBody>
                  <a:tcPr marL="18290" marR="18290"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 typeface="Wingdings" pitchFamily="2" charset="2"/>
                        <a:buNone/>
                        <a:tabLst/>
                      </a:pPr>
                      <a:endParaRPr kumimoji="0" lang="en-US" sz="800" b="0" i="0" u="none" strike="noStrike" cap="none" normalizeH="0" baseline="0" dirty="0" smtClean="0">
                        <a:ln>
                          <a:noFill/>
                        </a:ln>
                        <a:solidFill>
                          <a:schemeClr val="tx1"/>
                        </a:solidFill>
                        <a:effectLst/>
                        <a:latin typeface="Arial" charset="0"/>
                        <a:cs typeface="Arial" charset="0"/>
                      </a:endParaRPr>
                    </a:p>
                  </a:txBody>
                  <a:tcPr marL="18290" marR="18290" marT="0" marB="0"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endParaRPr lang="en-US" sz="1000" dirty="0"/>
                    </a:p>
                  </a:txBody>
                  <a:tcPr marL="18290" marR="18290" marT="0" marB="0"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152379">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defRPr/>
                      </a:pPr>
                      <a:r>
                        <a:rPr kumimoji="0" lang="en-US" sz="800" b="0" i="0" u="none" strike="noStrike" cap="none" normalizeH="0" baseline="0" dirty="0" smtClean="0">
                          <a:ln>
                            <a:noFill/>
                          </a:ln>
                          <a:solidFill>
                            <a:schemeClr val="tx1"/>
                          </a:solidFill>
                          <a:effectLst/>
                          <a:latin typeface="Arial" charset="0"/>
                          <a:cs typeface="Arial" charset="0"/>
                        </a:rPr>
                        <a:t>TDP1000</a:t>
                      </a:r>
                    </a:p>
                  </a:txBody>
                  <a:tcPr marL="18290" marR="18290" marT="0" marB="0"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2">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1 GHz, 50X/5X, </a:t>
                      </a:r>
                      <a:r>
                        <a:rPr kumimoji="0" lang="it-IT" sz="800" b="0" i="0" u="none" strike="noStrike" cap="none" normalizeH="0" baseline="0" dirty="0" smtClean="0">
                          <a:ln>
                            <a:noFill/>
                          </a:ln>
                          <a:solidFill>
                            <a:schemeClr val="tx1"/>
                          </a:solidFill>
                          <a:effectLst/>
                          <a:latin typeface="Arial" charset="0"/>
                          <a:cs typeface="Arial" charset="0"/>
                        </a:rPr>
                        <a:t>±</a:t>
                      </a:r>
                      <a:r>
                        <a:rPr kumimoji="0" lang="en-US" sz="800" b="0" i="0" u="none" strike="noStrike" cap="none" normalizeH="0" baseline="0" dirty="0" smtClean="0">
                          <a:ln>
                            <a:noFill/>
                          </a:ln>
                          <a:solidFill>
                            <a:schemeClr val="tx1"/>
                          </a:solidFill>
                          <a:effectLst/>
                          <a:latin typeface="Arial" charset="0"/>
                          <a:cs typeface="Arial" charset="0"/>
                        </a:rPr>
                        <a:t>42V </a:t>
                      </a:r>
                      <a:r>
                        <a:rPr kumimoji="0" lang="en-US" sz="800" b="0" i="0" u="none" strike="noStrike" cap="none" normalizeH="0" baseline="0" dirty="0" err="1" smtClean="0">
                          <a:ln>
                            <a:noFill/>
                          </a:ln>
                          <a:solidFill>
                            <a:schemeClr val="tx1"/>
                          </a:solidFill>
                          <a:effectLst/>
                          <a:latin typeface="Arial" charset="0"/>
                          <a:cs typeface="Arial" charset="0"/>
                        </a:rPr>
                        <a:t>TekVPI</a:t>
                      </a:r>
                      <a:r>
                        <a:rPr kumimoji="0" lang="en-US" sz="800" b="0" i="0" u="none" strike="noStrike" cap="none" normalizeH="0" baseline="0" dirty="0" smtClean="0">
                          <a:ln>
                            <a:noFill/>
                          </a:ln>
                          <a:solidFill>
                            <a:schemeClr val="tx1"/>
                          </a:solidFill>
                          <a:effectLst/>
                          <a:latin typeface="Arial" charset="0"/>
                          <a:cs typeface="Arial" charset="0"/>
                        </a:rPr>
                        <a:t>, Differential</a:t>
                      </a:r>
                    </a:p>
                  </a:txBody>
                  <a:tcPr marL="18290" marR="18290"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 typeface="Wingdings" pitchFamily="2" charset="2"/>
                        <a:buNone/>
                        <a:tabLst/>
                      </a:pPr>
                      <a:endParaRPr kumimoji="0" lang="en-US" sz="800" b="0" i="0" u="none" strike="noStrike" cap="none" normalizeH="0" baseline="0" dirty="0" smtClean="0">
                        <a:ln>
                          <a:noFill/>
                        </a:ln>
                        <a:solidFill>
                          <a:schemeClr val="tx1"/>
                        </a:solidFill>
                        <a:effectLst/>
                        <a:latin typeface="Arial" charset="0"/>
                        <a:cs typeface="Arial" charset="0"/>
                      </a:endParaRPr>
                    </a:p>
                  </a:txBody>
                  <a:tcPr marL="18290" marR="18290" marT="0" marB="0"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endParaRPr lang="en-US" sz="1000" dirty="0"/>
                    </a:p>
                  </a:txBody>
                  <a:tcPr marL="18290" marR="18290" marT="0" marB="0"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152379">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TDP1500</a:t>
                      </a:r>
                    </a:p>
                  </a:txBody>
                  <a:tcPr marL="18290" marR="18290" marT="0" marB="0"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2">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defRPr/>
                      </a:pPr>
                      <a:r>
                        <a:rPr kumimoji="0" lang="en-US" sz="800" b="0" i="0" u="none" strike="noStrike" cap="none" normalizeH="0" baseline="0" dirty="0" smtClean="0">
                          <a:ln>
                            <a:noFill/>
                          </a:ln>
                          <a:solidFill>
                            <a:schemeClr val="tx1"/>
                          </a:solidFill>
                          <a:effectLst/>
                          <a:latin typeface="Arial" charset="0"/>
                          <a:cs typeface="Arial" charset="0"/>
                        </a:rPr>
                        <a:t>1.5 GHz, 10X/1X, </a:t>
                      </a:r>
                      <a:r>
                        <a:rPr kumimoji="0" lang="it-IT" sz="800" b="0" i="0" u="none" strike="noStrike" cap="none" normalizeH="0" baseline="0" dirty="0" smtClean="0">
                          <a:ln>
                            <a:noFill/>
                          </a:ln>
                          <a:solidFill>
                            <a:schemeClr val="tx1"/>
                          </a:solidFill>
                          <a:effectLst/>
                          <a:latin typeface="Arial" charset="0"/>
                          <a:cs typeface="Arial" charset="0"/>
                        </a:rPr>
                        <a:t>±</a:t>
                      </a:r>
                      <a:r>
                        <a:rPr kumimoji="0" lang="en-US" sz="800" b="0" i="0" u="none" strike="noStrike" cap="none" normalizeH="0" baseline="0" dirty="0" smtClean="0">
                          <a:ln>
                            <a:noFill/>
                          </a:ln>
                          <a:solidFill>
                            <a:schemeClr val="tx1"/>
                          </a:solidFill>
                          <a:effectLst/>
                          <a:latin typeface="Arial" charset="0"/>
                          <a:cs typeface="Arial" charset="0"/>
                        </a:rPr>
                        <a:t>8V </a:t>
                      </a:r>
                      <a:r>
                        <a:rPr kumimoji="0" lang="en-US" sz="800" b="0" i="0" u="none" strike="noStrike" cap="none" normalizeH="0" baseline="0" dirty="0" err="1" smtClean="0">
                          <a:ln>
                            <a:noFill/>
                          </a:ln>
                          <a:solidFill>
                            <a:schemeClr val="tx1"/>
                          </a:solidFill>
                          <a:effectLst/>
                          <a:latin typeface="Arial" charset="0"/>
                          <a:cs typeface="Arial" charset="0"/>
                        </a:rPr>
                        <a:t>TekVPI</a:t>
                      </a:r>
                      <a:r>
                        <a:rPr kumimoji="0" lang="en-US" sz="800" b="0" i="0" u="none" strike="noStrike" cap="none" normalizeH="0" baseline="0" dirty="0" smtClean="0">
                          <a:ln>
                            <a:noFill/>
                          </a:ln>
                          <a:solidFill>
                            <a:schemeClr val="tx1"/>
                          </a:solidFill>
                          <a:effectLst/>
                          <a:latin typeface="Arial" charset="0"/>
                          <a:cs typeface="Arial" charset="0"/>
                        </a:rPr>
                        <a:t>, Differential</a:t>
                      </a:r>
                    </a:p>
                  </a:txBody>
                  <a:tcPr marL="18290" marR="18290"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endParaRPr lang="en-US" sz="1000" dirty="0"/>
                    </a:p>
                  </a:txBody>
                  <a:tcPr marL="18290" marR="18290" marT="0" marB="0"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152379">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TDP3500</a:t>
                      </a:r>
                    </a:p>
                  </a:txBody>
                  <a:tcPr marL="18290" marR="18290" marT="0" marB="0"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2">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3.5 GHz, 5X, </a:t>
                      </a:r>
                      <a:r>
                        <a:rPr kumimoji="0" lang="it-IT" sz="800" b="0" i="0" u="none" strike="noStrike" cap="none" normalizeH="0" baseline="0" dirty="0" smtClean="0">
                          <a:ln>
                            <a:noFill/>
                          </a:ln>
                          <a:solidFill>
                            <a:schemeClr val="tx1"/>
                          </a:solidFill>
                          <a:effectLst/>
                          <a:latin typeface="Arial" charset="0"/>
                          <a:cs typeface="Arial" charset="0"/>
                        </a:rPr>
                        <a:t>±2V TekVPI, Differential</a:t>
                      </a:r>
                      <a:endParaRPr kumimoji="0" lang="en-US" sz="800" b="0" i="0" u="none" strike="noStrike" cap="none" normalizeH="0" baseline="0" dirty="0" smtClean="0">
                        <a:ln>
                          <a:noFill/>
                        </a:ln>
                        <a:solidFill>
                          <a:schemeClr val="tx1"/>
                        </a:solidFill>
                        <a:effectLst/>
                        <a:latin typeface="Arial" charset="0"/>
                        <a:cs typeface="Arial" charset="0"/>
                      </a:endParaRPr>
                    </a:p>
                  </a:txBody>
                  <a:tcPr marL="18290" marR="18290"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endParaRPr lang="en-US" sz="1000" dirty="0"/>
                    </a:p>
                  </a:txBody>
                  <a:tcPr marL="18290" marR="18290" marT="0" marB="0"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152379">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THDP0100</a:t>
                      </a:r>
                    </a:p>
                  </a:txBody>
                  <a:tcPr marL="18290" marR="18290" marT="0" marB="0"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2">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100 MHz, 1000X/100X, </a:t>
                      </a:r>
                      <a:r>
                        <a:rPr kumimoji="0" lang="it-IT" sz="800" b="0" i="0" u="none" strike="noStrike" cap="none" normalizeH="0" baseline="0" dirty="0" smtClean="0">
                          <a:ln>
                            <a:noFill/>
                          </a:ln>
                          <a:solidFill>
                            <a:schemeClr val="tx1"/>
                          </a:solidFill>
                          <a:effectLst/>
                          <a:latin typeface="Arial" charset="0"/>
                          <a:cs typeface="Arial" charset="0"/>
                        </a:rPr>
                        <a:t>±</a:t>
                      </a:r>
                      <a:r>
                        <a:rPr kumimoji="0" lang="en-US" sz="800" b="0" i="0" u="none" strike="noStrike" cap="none" normalizeH="0" baseline="0" dirty="0" smtClean="0">
                          <a:ln>
                            <a:noFill/>
                          </a:ln>
                          <a:solidFill>
                            <a:schemeClr val="tx1"/>
                          </a:solidFill>
                          <a:effectLst/>
                          <a:latin typeface="Arial" charset="0"/>
                          <a:cs typeface="Arial" charset="0"/>
                        </a:rPr>
                        <a:t>6kV </a:t>
                      </a:r>
                      <a:r>
                        <a:rPr kumimoji="0" lang="en-US" sz="800" b="0" i="0" u="none" strike="noStrike" cap="none" normalizeH="0" baseline="0" dirty="0" err="1" smtClean="0">
                          <a:ln>
                            <a:noFill/>
                          </a:ln>
                          <a:solidFill>
                            <a:schemeClr val="tx1"/>
                          </a:solidFill>
                          <a:effectLst/>
                          <a:latin typeface="Arial" charset="0"/>
                          <a:cs typeface="Arial" charset="0"/>
                        </a:rPr>
                        <a:t>TekVPI</a:t>
                      </a:r>
                      <a:r>
                        <a:rPr kumimoji="0" lang="en-US" sz="800" b="0" i="0" u="none" strike="noStrike" cap="none" normalizeH="0" baseline="0" dirty="0" smtClean="0">
                          <a:ln>
                            <a:noFill/>
                          </a:ln>
                          <a:solidFill>
                            <a:schemeClr val="tx1"/>
                          </a:solidFill>
                          <a:effectLst/>
                          <a:latin typeface="Arial" charset="0"/>
                          <a:cs typeface="Arial" charset="0"/>
                        </a:rPr>
                        <a:t>, Diff.</a:t>
                      </a:r>
                    </a:p>
                  </a:txBody>
                  <a:tcPr marL="18290" marR="18290"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 typeface="Wingdings" pitchFamily="2" charset="2"/>
                        <a:buNone/>
                        <a:tabLst/>
                      </a:pPr>
                      <a:endParaRPr kumimoji="0" lang="en-US" sz="800" b="0" i="0" u="none" strike="noStrike" cap="none" normalizeH="0" baseline="0" dirty="0" smtClean="0">
                        <a:ln>
                          <a:noFill/>
                        </a:ln>
                        <a:solidFill>
                          <a:schemeClr val="tx1"/>
                        </a:solidFill>
                        <a:effectLst/>
                        <a:latin typeface="Arial" charset="0"/>
                        <a:cs typeface="Arial" charset="0"/>
                      </a:endParaRPr>
                    </a:p>
                  </a:txBody>
                  <a:tcPr marL="18290" marR="18290" marT="0" marB="0"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endParaRPr lang="en-US" sz="1000" dirty="0"/>
                    </a:p>
                  </a:txBody>
                  <a:tcPr marL="18290" marR="18290" marT="0" marB="0"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152379">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THDP0200</a:t>
                      </a:r>
                    </a:p>
                  </a:txBody>
                  <a:tcPr marL="18290" marR="18290" marT="0" marB="0"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2">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defRPr/>
                      </a:pPr>
                      <a:r>
                        <a:rPr kumimoji="0" lang="en-US" sz="800" b="0" i="0" u="none" strike="noStrike" cap="none" normalizeH="0" baseline="0" dirty="0" smtClean="0">
                          <a:ln>
                            <a:noFill/>
                          </a:ln>
                          <a:solidFill>
                            <a:schemeClr val="tx1"/>
                          </a:solidFill>
                          <a:effectLst/>
                          <a:latin typeface="Arial" charset="0"/>
                          <a:cs typeface="Arial" charset="0"/>
                        </a:rPr>
                        <a:t>200 MHz, 500X/50X, </a:t>
                      </a:r>
                      <a:r>
                        <a:rPr kumimoji="0" lang="it-IT" sz="800" b="0" i="0" u="none" strike="noStrike" cap="none" normalizeH="0" baseline="0" dirty="0" smtClean="0">
                          <a:ln>
                            <a:noFill/>
                          </a:ln>
                          <a:solidFill>
                            <a:schemeClr val="tx1"/>
                          </a:solidFill>
                          <a:effectLst/>
                          <a:latin typeface="Arial" charset="0"/>
                          <a:cs typeface="Arial" charset="0"/>
                        </a:rPr>
                        <a:t>±</a:t>
                      </a:r>
                      <a:r>
                        <a:rPr kumimoji="0" lang="en-US" sz="800" b="0" i="0" u="none" strike="noStrike" cap="none" normalizeH="0" baseline="0" dirty="0" smtClean="0">
                          <a:ln>
                            <a:noFill/>
                          </a:ln>
                          <a:solidFill>
                            <a:schemeClr val="tx1"/>
                          </a:solidFill>
                          <a:effectLst/>
                          <a:latin typeface="Arial" charset="0"/>
                          <a:cs typeface="Arial" charset="0"/>
                        </a:rPr>
                        <a:t>1.5kV </a:t>
                      </a:r>
                      <a:r>
                        <a:rPr kumimoji="0" lang="en-US" sz="800" b="0" i="0" u="none" strike="noStrike" cap="none" normalizeH="0" baseline="0" dirty="0" err="1" smtClean="0">
                          <a:ln>
                            <a:noFill/>
                          </a:ln>
                          <a:solidFill>
                            <a:schemeClr val="tx1"/>
                          </a:solidFill>
                          <a:effectLst/>
                          <a:latin typeface="Arial" charset="0"/>
                          <a:cs typeface="Arial" charset="0"/>
                        </a:rPr>
                        <a:t>TekVPI</a:t>
                      </a:r>
                      <a:r>
                        <a:rPr kumimoji="0" lang="en-US" sz="800" b="0" i="0" u="none" strike="noStrike" cap="none" normalizeH="0" baseline="0" dirty="0" smtClean="0">
                          <a:ln>
                            <a:noFill/>
                          </a:ln>
                          <a:solidFill>
                            <a:schemeClr val="tx1"/>
                          </a:solidFill>
                          <a:effectLst/>
                          <a:latin typeface="Arial" charset="0"/>
                          <a:cs typeface="Arial" charset="0"/>
                        </a:rPr>
                        <a:t>, Diff.</a:t>
                      </a:r>
                    </a:p>
                  </a:txBody>
                  <a:tcPr marL="18290" marR="18290"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 typeface="Wingdings" pitchFamily="2" charset="2"/>
                        <a:buNone/>
                        <a:tabLst/>
                      </a:pPr>
                      <a:endParaRPr kumimoji="0" lang="en-US" sz="800" b="0" i="0" u="none" strike="noStrike" cap="none" normalizeH="0" baseline="0" dirty="0" smtClean="0">
                        <a:ln>
                          <a:noFill/>
                        </a:ln>
                        <a:solidFill>
                          <a:schemeClr val="tx1"/>
                        </a:solidFill>
                        <a:effectLst/>
                        <a:latin typeface="Arial" charset="0"/>
                        <a:cs typeface="Arial" charset="0"/>
                      </a:endParaRPr>
                    </a:p>
                  </a:txBody>
                  <a:tcPr marL="18290" marR="18290" marT="0" marB="0"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endParaRPr lang="en-US" sz="1000" dirty="0"/>
                    </a:p>
                  </a:txBody>
                  <a:tcPr marL="18290" marR="18290" marT="0" marB="0"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152379">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TMDP0200</a:t>
                      </a:r>
                    </a:p>
                  </a:txBody>
                  <a:tcPr marL="18290" marR="18290" marT="0" marB="0"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2">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defRPr/>
                      </a:pPr>
                      <a:r>
                        <a:rPr kumimoji="0" lang="en-US" sz="800" b="0" i="0" u="none" strike="noStrike" cap="none" normalizeH="0" baseline="0" dirty="0" smtClean="0">
                          <a:ln>
                            <a:noFill/>
                          </a:ln>
                          <a:solidFill>
                            <a:schemeClr val="tx1"/>
                          </a:solidFill>
                          <a:effectLst/>
                          <a:latin typeface="Arial" charset="0"/>
                          <a:cs typeface="Arial" charset="0"/>
                        </a:rPr>
                        <a:t>200 MHz, 250X/25X, </a:t>
                      </a:r>
                      <a:r>
                        <a:rPr kumimoji="0" lang="it-IT" sz="800" b="0" i="0" u="none" strike="noStrike" cap="none" normalizeH="0" baseline="0" dirty="0" smtClean="0">
                          <a:ln>
                            <a:noFill/>
                          </a:ln>
                          <a:solidFill>
                            <a:schemeClr val="tx1"/>
                          </a:solidFill>
                          <a:effectLst/>
                          <a:latin typeface="Arial" charset="0"/>
                          <a:cs typeface="Arial" charset="0"/>
                        </a:rPr>
                        <a:t>±</a:t>
                      </a:r>
                      <a:r>
                        <a:rPr kumimoji="0" lang="en-US" sz="800" b="0" i="0" u="none" strike="noStrike" cap="none" normalizeH="0" baseline="0" dirty="0" smtClean="0">
                          <a:ln>
                            <a:noFill/>
                          </a:ln>
                          <a:solidFill>
                            <a:schemeClr val="tx1"/>
                          </a:solidFill>
                          <a:effectLst/>
                          <a:latin typeface="Arial" charset="0"/>
                          <a:cs typeface="Arial" charset="0"/>
                        </a:rPr>
                        <a:t>750V </a:t>
                      </a:r>
                      <a:r>
                        <a:rPr kumimoji="0" lang="en-US" sz="800" b="0" i="0" u="none" strike="noStrike" cap="none" normalizeH="0" baseline="0" dirty="0" err="1" smtClean="0">
                          <a:ln>
                            <a:noFill/>
                          </a:ln>
                          <a:solidFill>
                            <a:schemeClr val="tx1"/>
                          </a:solidFill>
                          <a:effectLst/>
                          <a:latin typeface="Arial" charset="0"/>
                          <a:cs typeface="Arial" charset="0"/>
                        </a:rPr>
                        <a:t>TekVPI</a:t>
                      </a:r>
                      <a:r>
                        <a:rPr kumimoji="0" lang="en-US" sz="800" b="0" i="0" u="none" strike="noStrike" cap="none" normalizeH="0" baseline="0" dirty="0" smtClean="0">
                          <a:ln>
                            <a:noFill/>
                          </a:ln>
                          <a:solidFill>
                            <a:schemeClr val="tx1"/>
                          </a:solidFill>
                          <a:effectLst/>
                          <a:latin typeface="Arial" charset="0"/>
                          <a:cs typeface="Arial" charset="0"/>
                        </a:rPr>
                        <a:t>, Diff.</a:t>
                      </a:r>
                    </a:p>
                  </a:txBody>
                  <a:tcPr marL="18290" marR="18290"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endParaRPr lang="en-US" sz="1000" dirty="0"/>
                    </a:p>
                  </a:txBody>
                  <a:tcPr marL="18290" marR="18290" marT="0" marB="0"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168196">
                <a:tc gridSpan="4">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800" b="1" i="0" u="none" strike="noStrike" cap="none" normalizeH="0" baseline="0" dirty="0" smtClean="0">
                          <a:ln>
                            <a:noFill/>
                          </a:ln>
                          <a:solidFill>
                            <a:schemeClr val="tx1"/>
                          </a:solidFill>
                          <a:effectLst/>
                          <a:latin typeface="Arial" charset="0"/>
                          <a:cs typeface="Arial" charset="0"/>
                        </a:rPr>
                        <a:t>Current Probes</a:t>
                      </a:r>
                    </a:p>
                  </a:txBody>
                  <a:tcPr marL="18290" marR="1829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172862">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TCP0020</a:t>
                      </a:r>
                    </a:p>
                  </a:txBody>
                  <a:tcPr marL="18290" marR="18290" marT="0" marB="0"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50 MHz, 20A AC/DC </a:t>
                      </a:r>
                      <a:r>
                        <a:rPr kumimoji="0" lang="en-US" sz="800" b="0" i="0" u="none" strike="noStrike" cap="none" normalizeH="0" baseline="0" dirty="0" err="1" smtClean="0">
                          <a:ln>
                            <a:noFill/>
                          </a:ln>
                          <a:solidFill>
                            <a:schemeClr val="tx1"/>
                          </a:solidFill>
                          <a:effectLst/>
                          <a:latin typeface="Arial" charset="0"/>
                          <a:cs typeface="Arial" charset="0"/>
                        </a:rPr>
                        <a:t>TekVPI</a:t>
                      </a:r>
                      <a:endParaRPr kumimoji="0" lang="en-US" sz="800" b="0" i="0" u="none" strike="noStrike" cap="none" normalizeH="0" baseline="0" dirty="0" smtClean="0">
                        <a:ln>
                          <a:noFill/>
                        </a:ln>
                        <a:solidFill>
                          <a:schemeClr val="tx1"/>
                        </a:solidFill>
                        <a:effectLst/>
                        <a:latin typeface="Arial" charset="0"/>
                        <a:cs typeface="Arial" charset="0"/>
                      </a:endParaRPr>
                    </a:p>
                  </a:txBody>
                  <a:tcPr marL="18290" marR="18290"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2">
                  <a:txBody>
                    <a:bodyPr/>
                    <a:lstStyle/>
                    <a:p>
                      <a:pPr marL="0" marR="0" lvl="0" indent="0" algn="r" defTabSz="914400" rtl="0" eaLnBrk="1" fontAlgn="base" latinLnBrk="0" hangingPunct="1">
                        <a:lnSpc>
                          <a:spcPct val="100000"/>
                        </a:lnSpc>
                        <a:spcBef>
                          <a:spcPct val="0"/>
                        </a:spcBef>
                        <a:spcAft>
                          <a:spcPct val="0"/>
                        </a:spcAft>
                        <a:buClrTx/>
                        <a:buSzTx/>
                        <a:buFont typeface="Wingdings" pitchFamily="2" charset="2"/>
                        <a:buNone/>
                        <a:tabLst/>
                      </a:pPr>
                      <a:endParaRPr kumimoji="0" lang="en-US" sz="800" b="0" i="0" u="none" strike="noStrike" cap="none" normalizeH="0" baseline="0" dirty="0" smtClean="0">
                        <a:ln>
                          <a:noFill/>
                        </a:ln>
                        <a:solidFill>
                          <a:schemeClr val="tx1"/>
                        </a:solidFill>
                        <a:effectLst/>
                        <a:latin typeface="Arial" charset="0"/>
                        <a:cs typeface="Arial" charset="0"/>
                      </a:endParaRPr>
                    </a:p>
                  </a:txBody>
                  <a:tcPr marL="18290" marR="18290" marT="0" marB="0"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en-US"/>
                    </a:p>
                  </a:txBody>
                  <a:tcPr/>
                </a:tc>
              </a:tr>
              <a:tr h="172862">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TCP0030</a:t>
                      </a:r>
                    </a:p>
                  </a:txBody>
                  <a:tcPr marL="18290" marR="18290" marT="0" marB="0"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120 MHz, 30A AC/DC </a:t>
                      </a:r>
                      <a:r>
                        <a:rPr kumimoji="0" lang="en-US" sz="800" b="0" i="0" u="none" strike="noStrike" cap="none" normalizeH="0" baseline="0" dirty="0" err="1" smtClean="0">
                          <a:ln>
                            <a:noFill/>
                          </a:ln>
                          <a:solidFill>
                            <a:schemeClr val="tx1"/>
                          </a:solidFill>
                          <a:effectLst/>
                          <a:latin typeface="Arial" charset="0"/>
                          <a:cs typeface="Arial" charset="0"/>
                        </a:rPr>
                        <a:t>TekVPI</a:t>
                      </a:r>
                      <a:endParaRPr kumimoji="0" lang="en-US" sz="800" b="0" i="0" u="none" strike="noStrike" cap="none" normalizeH="0" baseline="0" dirty="0" smtClean="0">
                        <a:ln>
                          <a:noFill/>
                        </a:ln>
                        <a:solidFill>
                          <a:schemeClr val="tx1"/>
                        </a:solidFill>
                        <a:effectLst/>
                        <a:latin typeface="Arial" charset="0"/>
                        <a:cs typeface="Arial" charset="0"/>
                      </a:endParaRPr>
                    </a:p>
                  </a:txBody>
                  <a:tcPr marL="18290" marR="18290"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2">
                  <a:txBody>
                    <a:bodyPr/>
                    <a:lstStyle/>
                    <a:p>
                      <a:pPr marL="0" marR="0" lvl="0" indent="0" algn="r" defTabSz="914400" rtl="0" eaLnBrk="1" fontAlgn="base" latinLnBrk="0" hangingPunct="1">
                        <a:lnSpc>
                          <a:spcPct val="100000"/>
                        </a:lnSpc>
                        <a:spcBef>
                          <a:spcPct val="0"/>
                        </a:spcBef>
                        <a:spcAft>
                          <a:spcPct val="0"/>
                        </a:spcAft>
                        <a:buClrTx/>
                        <a:buSzTx/>
                        <a:buFont typeface="Wingdings" pitchFamily="2" charset="2"/>
                        <a:buNone/>
                        <a:tabLst/>
                      </a:pPr>
                      <a:endParaRPr kumimoji="0" lang="en-US" sz="800" b="0" i="0" u="none" strike="noStrike" cap="none" normalizeH="0" baseline="0" dirty="0" smtClean="0">
                        <a:ln>
                          <a:noFill/>
                        </a:ln>
                        <a:solidFill>
                          <a:schemeClr val="tx1"/>
                        </a:solidFill>
                        <a:effectLst/>
                        <a:latin typeface="Arial" charset="0"/>
                        <a:cs typeface="Arial" charset="0"/>
                      </a:endParaRPr>
                    </a:p>
                  </a:txBody>
                  <a:tcPr marL="18290" marR="18290" marT="0" marB="0"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en-US"/>
                    </a:p>
                  </a:txBody>
                  <a:tcPr/>
                </a:tc>
              </a:tr>
              <a:tr h="198289">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TCP0150</a:t>
                      </a:r>
                    </a:p>
                  </a:txBody>
                  <a:tcPr marL="18290" marR="18290" marT="0" marB="0"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20 MHz, 150A AC/DC </a:t>
                      </a:r>
                      <a:r>
                        <a:rPr kumimoji="0" lang="en-US" sz="800" b="0" i="0" u="none" strike="noStrike" cap="none" normalizeH="0" baseline="0" dirty="0" err="1" smtClean="0">
                          <a:ln>
                            <a:noFill/>
                          </a:ln>
                          <a:solidFill>
                            <a:schemeClr val="tx1"/>
                          </a:solidFill>
                          <a:effectLst/>
                          <a:latin typeface="Arial" charset="0"/>
                          <a:cs typeface="Arial" charset="0"/>
                        </a:rPr>
                        <a:t>TekVPI</a:t>
                      </a:r>
                      <a:endParaRPr kumimoji="0" lang="en-US" sz="800" b="0" i="0" u="none" strike="noStrike" cap="none" normalizeH="0" baseline="0" dirty="0" smtClean="0">
                        <a:ln>
                          <a:noFill/>
                        </a:ln>
                        <a:solidFill>
                          <a:schemeClr val="tx1"/>
                        </a:solidFill>
                        <a:effectLst/>
                        <a:latin typeface="Arial" charset="0"/>
                        <a:cs typeface="Arial" charset="0"/>
                      </a:endParaRPr>
                    </a:p>
                  </a:txBody>
                  <a:tcPr marL="18290" marR="18290"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r" defTabSz="914400" rtl="0" eaLnBrk="1" fontAlgn="base" latinLnBrk="0" hangingPunct="1">
                        <a:lnSpc>
                          <a:spcPct val="100000"/>
                        </a:lnSpc>
                        <a:spcBef>
                          <a:spcPct val="0"/>
                        </a:spcBef>
                        <a:spcAft>
                          <a:spcPct val="0"/>
                        </a:spcAft>
                        <a:buClrTx/>
                        <a:buSzTx/>
                        <a:buFont typeface="Wingdings" pitchFamily="2" charset="2"/>
                        <a:buNone/>
                        <a:tabLst/>
                      </a:pPr>
                      <a:endParaRPr kumimoji="0" lang="en-US" sz="800" b="0" i="0" u="none" strike="noStrike" cap="none" normalizeH="0" baseline="0" dirty="0" smtClean="0">
                        <a:ln>
                          <a:noFill/>
                        </a:ln>
                        <a:solidFill>
                          <a:schemeClr val="tx1"/>
                        </a:solidFill>
                        <a:effectLst/>
                        <a:latin typeface="Arial" charset="0"/>
                        <a:cs typeface="Arial" charset="0"/>
                      </a:endParaRPr>
                    </a:p>
                  </a:txBody>
                  <a:tcPr marL="18290" marR="18290" marT="0" marB="0"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bl>
          </a:graphicData>
        </a:graphic>
      </p:graphicFrame>
      <p:graphicFrame>
        <p:nvGraphicFramePr>
          <p:cNvPr id="147863" name="Group 407"/>
          <p:cNvGraphicFramePr>
            <a:graphicFrameLocks noGrp="1"/>
          </p:cNvGraphicFramePr>
          <p:nvPr/>
        </p:nvGraphicFramePr>
        <p:xfrm>
          <a:off x="306388" y="3711575"/>
          <a:ext cx="2665412" cy="2649540"/>
        </p:xfrm>
        <a:graphic>
          <a:graphicData uri="http://schemas.openxmlformats.org/drawingml/2006/table">
            <a:tbl>
              <a:tblPr/>
              <a:tblGrid>
                <a:gridCol w="831603"/>
                <a:gridCol w="1410729"/>
                <a:gridCol w="423080"/>
              </a:tblGrid>
              <a:tr h="150831">
                <a:tc gridSpan="3">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800" b="1" i="0" u="none" strike="noStrike" cap="none" normalizeH="0" baseline="0" dirty="0" smtClean="0">
                          <a:ln>
                            <a:noFill/>
                          </a:ln>
                          <a:solidFill>
                            <a:schemeClr val="tx1"/>
                          </a:solidFill>
                          <a:effectLst/>
                          <a:latin typeface="Arial" charset="0"/>
                          <a:cs typeface="Arial" charset="0"/>
                        </a:rPr>
                        <a:t>Application Modules</a:t>
                      </a:r>
                      <a:endParaRPr kumimoji="0" lang="en-US" sz="800" b="0" i="0" u="none" strike="noStrike" cap="none" normalizeH="0" baseline="0" dirty="0" smtClean="0">
                        <a:ln>
                          <a:noFill/>
                        </a:ln>
                        <a:solidFill>
                          <a:schemeClr val="tx1"/>
                        </a:solidFill>
                        <a:effectLst/>
                        <a:latin typeface="Arial" charset="0"/>
                        <a:cs typeface="Arial" charset="0"/>
                      </a:endParaRPr>
                    </a:p>
                  </a:txBody>
                  <a:tcPr marL="27432" marR="27432"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A4B3C9"/>
                    </a:solidFill>
                  </a:tcPr>
                </a:tc>
                <a:tc hMerge="1">
                  <a:txBody>
                    <a:bodyPr/>
                    <a:lstStyle/>
                    <a:p>
                      <a:endParaRPr lang="en-US"/>
                    </a:p>
                  </a:txBody>
                  <a:tcPr/>
                </a:tc>
                <a:tc hMerge="1">
                  <a:txBody>
                    <a:bodyPr/>
                    <a:lstStyle/>
                    <a:p>
                      <a:endParaRPr lang="en-US"/>
                    </a:p>
                  </a:txBody>
                  <a:tcPr/>
                </a:tc>
              </a:tr>
              <a:tr h="149243">
                <a:tc gridSpan="2">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1" i="0" u="none" strike="noStrike" cap="none" normalizeH="0" baseline="0" smtClean="0">
                          <a:ln>
                            <a:noFill/>
                          </a:ln>
                          <a:solidFill>
                            <a:schemeClr val="tx1"/>
                          </a:solidFill>
                          <a:effectLst/>
                          <a:latin typeface="Arial" charset="0"/>
                          <a:cs typeface="Arial" charset="0"/>
                        </a:rPr>
                        <a:t>Serial Bus Triggering and Protocol Analysis</a:t>
                      </a:r>
                    </a:p>
                  </a:txBody>
                  <a:tcPr marL="27432" marR="27432"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800" b="0" i="0" u="none" strike="noStrike" cap="none" normalizeH="0" baseline="0" smtClean="0">
                        <a:ln>
                          <a:noFill/>
                        </a:ln>
                        <a:solidFill>
                          <a:schemeClr val="tx1"/>
                        </a:solidFill>
                        <a:effectLst/>
                        <a:latin typeface="Arial" charset="0"/>
                        <a:cs typeface="Arial" charset="0"/>
                      </a:endParaRPr>
                    </a:p>
                  </a:txBody>
                  <a:tcPr marL="27432" marR="27432"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50831">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DPO4AERO</a:t>
                      </a:r>
                    </a:p>
                  </a:txBody>
                  <a:tcPr marL="27432" marR="27432"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Aerospace (MIL-STD 1553)</a:t>
                      </a:r>
                      <a:endParaRPr kumimoji="0" lang="en-US" sz="800" b="1" i="0" u="none" strike="noStrike" cap="none" normalizeH="0" baseline="0" smtClean="0">
                        <a:ln>
                          <a:noFill/>
                        </a:ln>
                        <a:solidFill>
                          <a:schemeClr val="tx1"/>
                        </a:solidFill>
                        <a:effectLst/>
                        <a:latin typeface="Arial" charset="0"/>
                        <a:cs typeface="Arial" charset="0"/>
                      </a:endParaRPr>
                    </a:p>
                  </a:txBody>
                  <a:tcPr marL="27432" marR="27432"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800" b="0" i="0" u="none" strike="noStrike" kern="1200" cap="none" normalizeH="0" baseline="0" dirty="0" smtClean="0">
                        <a:ln>
                          <a:noFill/>
                        </a:ln>
                        <a:solidFill>
                          <a:schemeClr val="tx1"/>
                        </a:solidFill>
                        <a:effectLst/>
                        <a:latin typeface="Arial" charset="0"/>
                        <a:ea typeface="+mn-ea"/>
                        <a:cs typeface="Arial" charset="0"/>
                      </a:endParaRPr>
                    </a:p>
                  </a:txBody>
                  <a:tcPr marL="27432" marR="27432"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50831">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DPO4AUDIO </a:t>
                      </a:r>
                    </a:p>
                  </a:txBody>
                  <a:tcPr marL="27432" marR="27432"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Audio (I</a:t>
                      </a:r>
                      <a:r>
                        <a:rPr kumimoji="0" lang="en-US" sz="800" b="0" i="0" u="none" strike="noStrike" cap="none" normalizeH="0" baseline="30000" smtClean="0">
                          <a:ln>
                            <a:noFill/>
                          </a:ln>
                          <a:solidFill>
                            <a:schemeClr val="tx1"/>
                          </a:solidFill>
                          <a:effectLst/>
                          <a:latin typeface="Arial" charset="0"/>
                          <a:cs typeface="Arial" charset="0"/>
                        </a:rPr>
                        <a:t>2</a:t>
                      </a:r>
                      <a:r>
                        <a:rPr kumimoji="0" lang="en-US" sz="800" b="0" i="0" u="none" strike="noStrike" cap="none" normalizeH="0" baseline="0" smtClean="0">
                          <a:ln>
                            <a:noFill/>
                          </a:ln>
                          <a:solidFill>
                            <a:schemeClr val="tx1"/>
                          </a:solidFill>
                          <a:effectLst/>
                          <a:latin typeface="Arial" charset="0"/>
                          <a:cs typeface="Arial" charset="0"/>
                        </a:rPr>
                        <a:t>S, LJ, RJ and TDM)</a:t>
                      </a:r>
                      <a:endParaRPr kumimoji="0" lang="en-US" sz="800" b="1" i="0" u="none" strike="noStrike" cap="none" normalizeH="0" baseline="0" smtClean="0">
                        <a:ln>
                          <a:noFill/>
                        </a:ln>
                        <a:solidFill>
                          <a:schemeClr val="tx1"/>
                        </a:solidFill>
                        <a:effectLst/>
                        <a:latin typeface="Arial" charset="0"/>
                        <a:cs typeface="Arial" charset="0"/>
                      </a:endParaRPr>
                    </a:p>
                  </a:txBody>
                  <a:tcPr marL="27432" marR="27432"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800" b="0" i="0" u="none" strike="noStrike" cap="none" normalizeH="0" baseline="0" dirty="0" smtClean="0">
                        <a:ln>
                          <a:noFill/>
                        </a:ln>
                        <a:solidFill>
                          <a:schemeClr val="tx1"/>
                        </a:solidFill>
                        <a:effectLst/>
                        <a:latin typeface="Arial" charset="0"/>
                        <a:cs typeface="Arial" charset="0"/>
                      </a:endParaRPr>
                    </a:p>
                  </a:txBody>
                  <a:tcPr marL="27432" marR="27432"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49243">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DPO4AUTO </a:t>
                      </a:r>
                    </a:p>
                  </a:txBody>
                  <a:tcPr marL="27432" marR="27432"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Automotive (CAN, LIN)</a:t>
                      </a:r>
                    </a:p>
                  </a:txBody>
                  <a:tcPr marL="27432" marR="27432"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800" b="0" i="0" u="none" strike="noStrike" cap="none" normalizeH="0" baseline="0" dirty="0" smtClean="0">
                        <a:ln>
                          <a:noFill/>
                        </a:ln>
                        <a:solidFill>
                          <a:schemeClr val="tx1"/>
                        </a:solidFill>
                        <a:effectLst/>
                        <a:latin typeface="Arial" charset="0"/>
                        <a:cs typeface="Arial" charset="0"/>
                      </a:endParaRPr>
                    </a:p>
                  </a:txBody>
                  <a:tcPr marL="27432" marR="27432"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243869">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DPO4AUTOMAX </a:t>
                      </a:r>
                    </a:p>
                  </a:txBody>
                  <a:tcPr marL="27432" marR="27432"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Automotive (CAN, LIN, FlexRay)</a:t>
                      </a:r>
                    </a:p>
                  </a:txBody>
                  <a:tcPr marL="27432" marR="27432"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800" b="0" i="0" u="none" strike="noStrike" kern="1200" cap="none" normalizeH="0" baseline="0" dirty="0" smtClean="0">
                        <a:ln>
                          <a:noFill/>
                        </a:ln>
                        <a:solidFill>
                          <a:schemeClr val="tx1"/>
                        </a:solidFill>
                        <a:effectLst/>
                        <a:latin typeface="Arial" charset="0"/>
                        <a:ea typeface="+mn-ea"/>
                        <a:cs typeface="Arial" charset="0"/>
                      </a:endParaRPr>
                    </a:p>
                  </a:txBody>
                  <a:tcPr marL="27432" marR="27432"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50831">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DPO4COMP </a:t>
                      </a:r>
                    </a:p>
                  </a:txBody>
                  <a:tcPr marL="27432" marR="27432"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Computer (RS-232/422/485)</a:t>
                      </a:r>
                    </a:p>
                  </a:txBody>
                  <a:tcPr marL="27432" marR="27432"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800" b="0" i="0" u="none" strike="noStrike" cap="none" normalizeH="0" baseline="0" dirty="0" smtClean="0">
                        <a:ln>
                          <a:noFill/>
                        </a:ln>
                        <a:solidFill>
                          <a:schemeClr val="tx1"/>
                        </a:solidFill>
                        <a:effectLst/>
                        <a:latin typeface="Arial" charset="0"/>
                        <a:cs typeface="Arial" charset="0"/>
                      </a:endParaRPr>
                    </a:p>
                  </a:txBody>
                  <a:tcPr marL="27432" marR="27432"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49243">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DPO4EMBD </a:t>
                      </a:r>
                    </a:p>
                  </a:txBody>
                  <a:tcPr marL="27432" marR="27432"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Embedded (I</a:t>
                      </a:r>
                      <a:r>
                        <a:rPr kumimoji="0" lang="en-US" sz="800" b="0" i="0" u="none" strike="noStrike" cap="none" normalizeH="0" baseline="30000" smtClean="0">
                          <a:ln>
                            <a:noFill/>
                          </a:ln>
                          <a:solidFill>
                            <a:schemeClr val="tx1"/>
                          </a:solidFill>
                          <a:effectLst/>
                          <a:latin typeface="Arial" charset="0"/>
                          <a:cs typeface="Arial" charset="0"/>
                        </a:rPr>
                        <a:t>2</a:t>
                      </a:r>
                      <a:r>
                        <a:rPr kumimoji="0" lang="en-US" sz="800" b="0" i="0" u="none" strike="noStrike" cap="none" normalizeH="0" baseline="0" smtClean="0">
                          <a:ln>
                            <a:noFill/>
                          </a:ln>
                          <a:solidFill>
                            <a:schemeClr val="tx1"/>
                          </a:solidFill>
                          <a:effectLst/>
                          <a:latin typeface="Arial" charset="0"/>
                          <a:cs typeface="Arial" charset="0"/>
                        </a:rPr>
                        <a:t>C, SPI)</a:t>
                      </a:r>
                    </a:p>
                  </a:txBody>
                  <a:tcPr marL="27432" marR="27432"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800" b="0" i="0" u="none" strike="noStrike" cap="none" normalizeH="0" baseline="0" dirty="0" smtClean="0">
                        <a:ln>
                          <a:noFill/>
                        </a:ln>
                        <a:solidFill>
                          <a:schemeClr val="tx1"/>
                        </a:solidFill>
                        <a:effectLst/>
                        <a:latin typeface="Arial" charset="0"/>
                        <a:cs typeface="Arial" charset="0"/>
                      </a:endParaRPr>
                    </a:p>
                  </a:txBody>
                  <a:tcPr marL="27432" marR="27432"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266732">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DPO4ENET </a:t>
                      </a:r>
                    </a:p>
                  </a:txBody>
                  <a:tcPr marL="27432" marR="27432"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Ethernet (10BASE-T,100BASE-TX)</a:t>
                      </a:r>
                    </a:p>
                  </a:txBody>
                  <a:tcPr marL="27432" marR="27432"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800" b="0" i="0" u="none" strike="noStrike" cap="none" normalizeH="0" baseline="0" dirty="0" smtClean="0">
                        <a:ln>
                          <a:noFill/>
                        </a:ln>
                        <a:solidFill>
                          <a:schemeClr val="tx1"/>
                        </a:solidFill>
                        <a:effectLst/>
                        <a:latin typeface="Arial" charset="0"/>
                        <a:cs typeface="Arial" charset="0"/>
                      </a:endParaRPr>
                    </a:p>
                  </a:txBody>
                  <a:tcPr marL="27432" marR="27432"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50831">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DPO4USB</a:t>
                      </a:r>
                    </a:p>
                  </a:txBody>
                  <a:tcPr marL="27432" marR="27432"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USB 2.0 (LS, FS, HS)</a:t>
                      </a:r>
                    </a:p>
                  </a:txBody>
                  <a:tcPr marL="27432" marR="27432"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800" b="0" i="0" u="none" strike="noStrike" cap="none" normalizeH="0" baseline="0" dirty="0" smtClean="0">
                        <a:ln>
                          <a:noFill/>
                        </a:ln>
                        <a:solidFill>
                          <a:schemeClr val="tx1"/>
                        </a:solidFill>
                        <a:effectLst/>
                        <a:latin typeface="Arial" charset="0"/>
                        <a:cs typeface="Arial" charset="0"/>
                      </a:endParaRPr>
                    </a:p>
                  </a:txBody>
                  <a:tcPr marL="27432" marR="27432"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49243">
                <a:tc gridSpan="2">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1" i="0" u="none" strike="noStrike" cap="none" normalizeH="0" baseline="0" smtClean="0">
                          <a:ln>
                            <a:noFill/>
                          </a:ln>
                          <a:solidFill>
                            <a:srgbClr val="000000"/>
                          </a:solidFill>
                          <a:effectLst/>
                          <a:latin typeface="Arial" charset="0"/>
                          <a:cs typeface="Arial" charset="0"/>
                        </a:rPr>
                        <a:t>Additional Analysis</a:t>
                      </a:r>
                    </a:p>
                  </a:txBody>
                  <a:tcPr marL="27432" marR="27432" marT="0" marB="0" anchor="ct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800" b="0" i="0" u="none" strike="noStrike" cap="none" normalizeH="0" baseline="0" smtClean="0">
                        <a:ln>
                          <a:noFill/>
                        </a:ln>
                        <a:solidFill>
                          <a:schemeClr val="tx1"/>
                        </a:solidFill>
                        <a:effectLst/>
                        <a:latin typeface="Arial" charset="0"/>
                        <a:cs typeface="Arial" charset="0"/>
                      </a:endParaRPr>
                    </a:p>
                  </a:txBody>
                  <a:tcPr marL="27432" marR="27432"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243869">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MDO4TRIG</a:t>
                      </a:r>
                    </a:p>
                  </a:txBody>
                  <a:tcPr marL="27432" marR="27432"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Adv. RF Power Level Triggering</a:t>
                      </a:r>
                    </a:p>
                  </a:txBody>
                  <a:tcPr marL="27432" marR="27432"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800" b="0" i="0" u="none" strike="noStrike" cap="none" normalizeH="0" baseline="0" dirty="0" smtClean="0">
                        <a:ln>
                          <a:noFill/>
                        </a:ln>
                        <a:solidFill>
                          <a:schemeClr val="tx1"/>
                        </a:solidFill>
                        <a:effectLst/>
                        <a:latin typeface="Arial" charset="0"/>
                        <a:cs typeface="Arial" charset="0"/>
                      </a:endParaRPr>
                    </a:p>
                  </a:txBody>
                  <a:tcPr marL="27432" marR="27432"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50831">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DPO4PWR </a:t>
                      </a:r>
                    </a:p>
                  </a:txBody>
                  <a:tcPr marL="27432" marR="27432"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Power Analysis</a:t>
                      </a:r>
                    </a:p>
                  </a:txBody>
                  <a:tcPr marL="27432" marR="27432"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800" b="0" i="0" u="none" strike="noStrike" cap="none" normalizeH="0" baseline="0" dirty="0" smtClean="0">
                        <a:ln>
                          <a:noFill/>
                        </a:ln>
                        <a:solidFill>
                          <a:schemeClr val="tx1"/>
                        </a:solidFill>
                        <a:effectLst/>
                        <a:latin typeface="Arial" charset="0"/>
                        <a:cs typeface="Arial" charset="0"/>
                      </a:endParaRPr>
                    </a:p>
                  </a:txBody>
                  <a:tcPr marL="27432" marR="27432"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49243">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DPO4LMT </a:t>
                      </a:r>
                    </a:p>
                  </a:txBody>
                  <a:tcPr marL="27432" marR="27432"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Limit and Mask Testing</a:t>
                      </a:r>
                    </a:p>
                  </a:txBody>
                  <a:tcPr marL="27432" marR="27432"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800" b="0" i="0" u="none" strike="noStrike" cap="none" normalizeH="0" baseline="0" dirty="0" smtClean="0">
                        <a:ln>
                          <a:noFill/>
                        </a:ln>
                        <a:solidFill>
                          <a:schemeClr val="tx1"/>
                        </a:solidFill>
                        <a:effectLst/>
                        <a:latin typeface="Arial" charset="0"/>
                        <a:cs typeface="Arial" charset="0"/>
                      </a:endParaRPr>
                    </a:p>
                  </a:txBody>
                  <a:tcPr marL="27432" marR="27432"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243869">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DPO4VID </a:t>
                      </a:r>
                    </a:p>
                  </a:txBody>
                  <a:tcPr marL="27432" marR="27432" marT="0" marB="0"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rgbClr val="5E6A71"/>
                        </a:buClr>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HDTV &amp; Custom Video Triggering</a:t>
                      </a:r>
                    </a:p>
                  </a:txBody>
                  <a:tcPr marL="27432" marR="27432" marT="0" marB="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800" b="0" i="0" u="none" strike="noStrike" cap="none" normalizeH="0" baseline="0" dirty="0" smtClean="0">
                        <a:ln>
                          <a:noFill/>
                        </a:ln>
                        <a:solidFill>
                          <a:schemeClr val="tx1"/>
                        </a:solidFill>
                        <a:effectLst/>
                        <a:latin typeface="Arial" charset="0"/>
                        <a:cs typeface="Arial" charset="0"/>
                      </a:endParaRPr>
                    </a:p>
                  </a:txBody>
                  <a:tcPr marL="27432" marR="27432" marT="0" marB="0"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47864" name="Group 408"/>
          <p:cNvGraphicFramePr>
            <a:graphicFrameLocks noGrp="1"/>
          </p:cNvGraphicFramePr>
          <p:nvPr/>
        </p:nvGraphicFramePr>
        <p:xfrm>
          <a:off x="6107113" y="5557838"/>
          <a:ext cx="2905125" cy="788988"/>
        </p:xfrm>
        <a:graphic>
          <a:graphicData uri="http://schemas.openxmlformats.org/drawingml/2006/table">
            <a:tbl>
              <a:tblPr/>
              <a:tblGrid>
                <a:gridCol w="392113"/>
                <a:gridCol w="1627187"/>
                <a:gridCol w="885825"/>
              </a:tblGrid>
              <a:tr h="203200">
                <a:tc gridSpan="3">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800" b="1" i="0" u="none" strike="noStrike" cap="none" normalizeH="0" baseline="0" dirty="0" smtClean="0">
                          <a:ln>
                            <a:noFill/>
                          </a:ln>
                          <a:solidFill>
                            <a:schemeClr val="tx1"/>
                          </a:solidFill>
                          <a:effectLst/>
                          <a:latin typeface="Arial" charset="0"/>
                          <a:cs typeface="Arial" charset="0"/>
                        </a:rPr>
                        <a:t>Service Options </a:t>
                      </a:r>
                    </a:p>
                  </a:txBody>
                  <a:tcPr marL="27432" marR="27432" marT="27432" marB="274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A4B3C9"/>
                    </a:solidFill>
                  </a:tcPr>
                </a:tc>
                <a:tc hMerge="1">
                  <a:txBody>
                    <a:bodyPr/>
                    <a:lstStyle/>
                    <a:p>
                      <a:endParaRPr lang="en-US"/>
                    </a:p>
                  </a:txBody>
                  <a:tcPr/>
                </a:tc>
                <a:tc hMerge="1">
                  <a:txBody>
                    <a:bodyPr/>
                    <a:lstStyle/>
                    <a:p>
                      <a:endParaRPr lang="en-US"/>
                    </a:p>
                  </a:txBody>
                  <a:tcPr/>
                </a:tc>
              </a:tr>
              <a:tr h="146050">
                <a:tc>
                  <a:txBody>
                    <a:bodyPr/>
                    <a:lstStyle/>
                    <a:p>
                      <a:pPr marL="0" marR="0" lvl="0" indent="0" algn="l" defTabSz="914400" rtl="0" eaLnBrk="0" fontAlgn="base" latinLnBrk="0" hangingPunct="0">
                        <a:lnSpc>
                          <a:spcPct val="104000"/>
                        </a:lnSpc>
                        <a:spcBef>
                          <a:spcPct val="0"/>
                        </a:spcBef>
                        <a:spcAft>
                          <a:spcPct val="0"/>
                        </a:spcAft>
                        <a:buClr>
                          <a:srgbClr val="5E6A71"/>
                        </a:buClr>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C3</a:t>
                      </a:r>
                    </a:p>
                  </a:txBody>
                  <a:tcPr marL="27432" marR="27432"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4000"/>
                        </a:lnSpc>
                        <a:spcBef>
                          <a:spcPct val="0"/>
                        </a:spcBef>
                        <a:spcAft>
                          <a:spcPct val="0"/>
                        </a:spcAft>
                        <a:buClr>
                          <a:srgbClr val="5E6A71"/>
                        </a:buClr>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Calibration Service 3 Years</a:t>
                      </a:r>
                    </a:p>
                  </a:txBody>
                  <a:tcPr marL="27432" marR="27432"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800" b="0" i="0" u="none" strike="noStrike" cap="none" normalizeH="0" baseline="0" dirty="0" smtClean="0">
                        <a:ln>
                          <a:noFill/>
                        </a:ln>
                        <a:solidFill>
                          <a:schemeClr val="tx1"/>
                        </a:solidFill>
                        <a:effectLst/>
                        <a:latin typeface="Arial" charset="0"/>
                        <a:cs typeface="Arial" charset="0"/>
                      </a:endParaRPr>
                    </a:p>
                  </a:txBody>
                  <a:tcPr marL="27432" marR="27432"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47638">
                <a:tc>
                  <a:txBody>
                    <a:bodyPr/>
                    <a:lstStyle/>
                    <a:p>
                      <a:pPr marL="0" marR="0" lvl="0" indent="0" algn="l" defTabSz="914400" rtl="0" eaLnBrk="0" fontAlgn="base" latinLnBrk="0" hangingPunct="0">
                        <a:lnSpc>
                          <a:spcPct val="104000"/>
                        </a:lnSpc>
                        <a:spcBef>
                          <a:spcPct val="0"/>
                        </a:spcBef>
                        <a:spcAft>
                          <a:spcPct val="0"/>
                        </a:spcAft>
                        <a:buClr>
                          <a:srgbClr val="5E6A71"/>
                        </a:buClr>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C5</a:t>
                      </a:r>
                    </a:p>
                  </a:txBody>
                  <a:tcPr marL="27432" marR="27432"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4000"/>
                        </a:lnSpc>
                        <a:spcBef>
                          <a:spcPct val="0"/>
                        </a:spcBef>
                        <a:spcAft>
                          <a:spcPct val="0"/>
                        </a:spcAft>
                        <a:buClr>
                          <a:srgbClr val="5E6A71"/>
                        </a:buClr>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Calibration Service 5 Years</a:t>
                      </a:r>
                    </a:p>
                  </a:txBody>
                  <a:tcPr marL="27432" marR="27432"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800" b="0" i="0" u="none" strike="noStrike" cap="none" normalizeH="0" baseline="0" dirty="0" smtClean="0">
                        <a:ln>
                          <a:noFill/>
                        </a:ln>
                        <a:solidFill>
                          <a:schemeClr val="tx1"/>
                        </a:solidFill>
                        <a:effectLst/>
                        <a:latin typeface="Arial" charset="0"/>
                        <a:cs typeface="Arial" charset="0"/>
                      </a:endParaRPr>
                    </a:p>
                  </a:txBody>
                  <a:tcPr marL="27432" marR="27432"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46050">
                <a:tc>
                  <a:txBody>
                    <a:bodyPr/>
                    <a:lstStyle/>
                    <a:p>
                      <a:pPr marL="0" marR="0" lvl="0" indent="0" algn="l" defTabSz="914400" rtl="0" eaLnBrk="0" fontAlgn="base" latinLnBrk="0" hangingPunct="0">
                        <a:lnSpc>
                          <a:spcPct val="104000"/>
                        </a:lnSpc>
                        <a:spcBef>
                          <a:spcPct val="0"/>
                        </a:spcBef>
                        <a:spcAft>
                          <a:spcPct val="0"/>
                        </a:spcAft>
                        <a:buClr>
                          <a:srgbClr val="5E6A71"/>
                        </a:buClr>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D1</a:t>
                      </a:r>
                    </a:p>
                  </a:txBody>
                  <a:tcPr marL="27432" marR="27432"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4000"/>
                        </a:lnSpc>
                        <a:spcBef>
                          <a:spcPct val="0"/>
                        </a:spcBef>
                        <a:spcAft>
                          <a:spcPct val="0"/>
                        </a:spcAft>
                        <a:buClr>
                          <a:srgbClr val="5E6A71"/>
                        </a:buClr>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Calibration Data Report</a:t>
                      </a:r>
                    </a:p>
                  </a:txBody>
                  <a:tcPr marL="27432" marR="27432"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800" b="0" i="0" u="none" strike="noStrike" cap="none" normalizeH="0" baseline="0" dirty="0" smtClean="0">
                        <a:ln>
                          <a:noFill/>
                        </a:ln>
                        <a:solidFill>
                          <a:schemeClr val="tx1"/>
                        </a:solidFill>
                        <a:effectLst/>
                        <a:latin typeface="Arial" charset="0"/>
                        <a:cs typeface="Arial" charset="0"/>
                      </a:endParaRPr>
                    </a:p>
                  </a:txBody>
                  <a:tcPr marL="27432" marR="27432"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146050">
                <a:tc>
                  <a:txBody>
                    <a:bodyPr/>
                    <a:lstStyle/>
                    <a:p>
                      <a:pPr marL="0" marR="0" lvl="0" indent="0" algn="l" defTabSz="914400" rtl="0" eaLnBrk="0" fontAlgn="base" latinLnBrk="0" hangingPunct="0">
                        <a:lnSpc>
                          <a:spcPct val="104000"/>
                        </a:lnSpc>
                        <a:spcBef>
                          <a:spcPct val="0"/>
                        </a:spcBef>
                        <a:spcAft>
                          <a:spcPct val="0"/>
                        </a:spcAft>
                        <a:buClr>
                          <a:srgbClr val="5E6A71"/>
                        </a:buClr>
                        <a:buSzTx/>
                        <a:buFont typeface="Wingdings" pitchFamily="2" charset="2"/>
                        <a:buNone/>
                        <a:tabLst/>
                      </a:pPr>
                      <a:r>
                        <a:rPr kumimoji="0" lang="en-US" sz="800" b="0" i="0" u="none" strike="noStrike" cap="none" normalizeH="0" baseline="0" dirty="0" smtClean="0">
                          <a:ln>
                            <a:noFill/>
                          </a:ln>
                          <a:solidFill>
                            <a:schemeClr val="tx1"/>
                          </a:solidFill>
                          <a:effectLst/>
                          <a:latin typeface="Arial" charset="0"/>
                          <a:cs typeface="Arial" charset="0"/>
                        </a:rPr>
                        <a:t>R5</a:t>
                      </a:r>
                    </a:p>
                  </a:txBody>
                  <a:tcPr marL="27432" marR="27432" marT="0" marB="0"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4000"/>
                        </a:lnSpc>
                        <a:spcBef>
                          <a:spcPct val="0"/>
                        </a:spcBef>
                        <a:spcAft>
                          <a:spcPct val="0"/>
                        </a:spcAft>
                        <a:buClr>
                          <a:srgbClr val="5E6A71"/>
                        </a:buClr>
                        <a:buSzTx/>
                        <a:buFont typeface="Wingdings" pitchFamily="2" charset="2"/>
                        <a:buNone/>
                        <a:tabLst/>
                      </a:pPr>
                      <a:r>
                        <a:rPr kumimoji="0" lang="en-US" sz="800" b="0" i="0" u="none" strike="noStrike" cap="none" normalizeH="0" baseline="0" smtClean="0">
                          <a:ln>
                            <a:noFill/>
                          </a:ln>
                          <a:solidFill>
                            <a:schemeClr val="tx1"/>
                          </a:solidFill>
                          <a:effectLst/>
                          <a:latin typeface="Arial" charset="0"/>
                          <a:cs typeface="Arial" charset="0"/>
                        </a:rPr>
                        <a:t>Repair Service 5 Years</a:t>
                      </a:r>
                    </a:p>
                  </a:txBody>
                  <a:tcPr marL="27432" marR="27432" marT="0" marB="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800" b="0" i="0" u="none" strike="noStrike" cap="none" normalizeH="0" baseline="0" dirty="0" smtClean="0">
                        <a:ln>
                          <a:noFill/>
                        </a:ln>
                        <a:solidFill>
                          <a:schemeClr val="tx1"/>
                        </a:solidFill>
                        <a:effectLst/>
                        <a:latin typeface="Arial" charset="0"/>
                        <a:cs typeface="Arial" charset="0"/>
                      </a:endParaRPr>
                    </a:p>
                  </a:txBody>
                  <a:tcPr marL="27432" marR="27432" marT="0" marB="0"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315" name="Text Box 410"/>
          <p:cNvSpPr txBox="1">
            <a:spLocks noChangeArrowheads="1"/>
          </p:cNvSpPr>
          <p:nvPr/>
        </p:nvSpPr>
        <p:spPr bwMode="auto">
          <a:xfrm>
            <a:off x="0" y="0"/>
            <a:ext cx="228600" cy="868363"/>
          </a:xfrm>
          <a:prstGeom prst="rect">
            <a:avLst/>
          </a:prstGeom>
          <a:solidFill>
            <a:srgbClr val="C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Font typeface="Wingdings" pitchFamily="2" charset="2"/>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Font typeface="Wingdings" pitchFamily="2" charset="2"/>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buFontTx/>
              <a:buNone/>
            </a:pPr>
            <a:endParaRPr lang="en-US" altLang="en-US" sz="1800"/>
          </a:p>
        </p:txBody>
      </p:sp>
      <p:pic>
        <p:nvPicPr>
          <p:cNvPr id="3316" name="Picture 411" descr="PMS_ep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2075" y="6400800"/>
            <a:ext cx="11430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8" name="Group 181"/>
          <p:cNvGraphicFramePr>
            <a:graphicFrameLocks noGrp="1"/>
          </p:cNvGraphicFramePr>
          <p:nvPr/>
        </p:nvGraphicFramePr>
        <p:xfrm>
          <a:off x="6345238" y="2106613"/>
          <a:ext cx="2547937" cy="3288099"/>
        </p:xfrm>
        <a:graphic>
          <a:graphicData uri="http://schemas.openxmlformats.org/drawingml/2006/table">
            <a:tbl>
              <a:tblPr/>
              <a:tblGrid>
                <a:gridCol w="1123175"/>
                <a:gridCol w="1424762"/>
              </a:tblGrid>
              <a:tr h="234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dirty="0" smtClean="0">
                          <a:ln>
                            <a:noFill/>
                          </a:ln>
                          <a:solidFill>
                            <a:srgbClr val="000000"/>
                          </a:solidFill>
                          <a:effectLst/>
                          <a:latin typeface="Arial" charset="0"/>
                        </a:rPr>
                        <a:t>Key Applications</a:t>
                      </a:r>
                      <a:endParaRPr kumimoji="0" lang="en-US" sz="800" b="1" i="0" u="none" strike="noStrike" cap="none" normalizeH="0" baseline="0" dirty="0" smtClean="0">
                        <a:ln>
                          <a:noFill/>
                        </a:ln>
                        <a:solidFill>
                          <a:schemeClr val="tx1"/>
                        </a:solidFill>
                        <a:effectLst/>
                        <a:latin typeface="Arial" charset="0"/>
                      </a:endParaRPr>
                    </a:p>
                  </a:txBody>
                  <a:tcPr marL="45714" marR="45714" marT="45635" marB="45635"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800" b="1" i="0" u="none" strike="noStrike" cap="none" normalizeH="0" baseline="0" smtClean="0">
                          <a:ln>
                            <a:noFill/>
                          </a:ln>
                          <a:solidFill>
                            <a:srgbClr val="000000"/>
                          </a:solidFill>
                          <a:effectLst/>
                          <a:latin typeface="Arial" charset="0"/>
                        </a:rPr>
                        <a:t>Benefits</a:t>
                      </a:r>
                    </a:p>
                  </a:txBody>
                  <a:tcPr marL="45714" marR="45714" marT="45635" marB="45635"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1115255">
                <a:tc>
                  <a:txBody>
                    <a:bodyPr/>
                    <a:lstStyle/>
                    <a:p>
                      <a:pPr marL="0" marR="0" lvl="0" indent="0" algn="l" defTabSz="914400" rtl="0" eaLnBrk="0" fontAlgn="base" latinLnBrk="0" hangingPunct="0">
                        <a:lnSpc>
                          <a:spcPct val="115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Arial" charset="0"/>
                        </a:rPr>
                        <a:t>System-level Troubleshooting of </a:t>
                      </a:r>
                    </a:p>
                    <a:p>
                      <a:pPr marL="0" marR="0" lvl="0" indent="0" algn="l" defTabSz="914400" rtl="0" eaLnBrk="0" fontAlgn="base" latinLnBrk="0" hangingPunct="0">
                        <a:lnSpc>
                          <a:spcPct val="115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Arial" charset="0"/>
                        </a:rPr>
                        <a:t>Wireless-enabled  Designs (</a:t>
                      </a:r>
                      <a:r>
                        <a:rPr kumimoji="0" lang="en-US" sz="800" b="0" i="0" u="none" strike="noStrike" cap="none" normalizeH="0" baseline="0" dirty="0" err="1" smtClean="0">
                          <a:ln>
                            <a:noFill/>
                          </a:ln>
                          <a:solidFill>
                            <a:srgbClr val="000000"/>
                          </a:solidFill>
                          <a:effectLst/>
                          <a:latin typeface="Arial" charset="0"/>
                        </a:rPr>
                        <a:t>Zigbee</a:t>
                      </a:r>
                      <a:r>
                        <a:rPr kumimoji="0" lang="en-US" sz="800" b="0" i="0" u="none" strike="noStrike" cap="none" normalizeH="0" baseline="0" dirty="0" smtClean="0">
                          <a:ln>
                            <a:noFill/>
                          </a:ln>
                          <a:solidFill>
                            <a:srgbClr val="000000"/>
                          </a:solidFill>
                          <a:effectLst/>
                          <a:latin typeface="Arial" charset="0"/>
                        </a:rPr>
                        <a:t>, Bluetooth, WLAN)</a:t>
                      </a:r>
                      <a:endParaRPr kumimoji="0" lang="en-US" sz="800" b="0" i="0" u="none" strike="noStrike" cap="none" normalizeH="0" baseline="0" dirty="0" smtClean="0">
                        <a:ln>
                          <a:noFill/>
                        </a:ln>
                        <a:solidFill>
                          <a:srgbClr val="000000"/>
                        </a:solidFill>
                        <a:effectLst/>
                        <a:latin typeface="Arial" charset="0"/>
                        <a:cs typeface="Times New Roman" pitchFamily="18" charset="0"/>
                      </a:endParaRPr>
                    </a:p>
                    <a:p>
                      <a:pPr marL="0" marR="0" lvl="0" indent="0" algn="l" defTabSz="914400" rtl="0" eaLnBrk="0" fontAlgn="base" latinLnBrk="0" hangingPunct="0">
                        <a:lnSpc>
                          <a:spcPct val="115000"/>
                        </a:lnSpc>
                        <a:spcBef>
                          <a:spcPct val="0"/>
                        </a:spcBef>
                        <a:spcAft>
                          <a:spcPct val="0"/>
                        </a:spcAft>
                        <a:buClrTx/>
                        <a:buSzTx/>
                        <a:buFontTx/>
                        <a:buChar char="•"/>
                        <a:tabLst/>
                      </a:pPr>
                      <a:endParaRPr kumimoji="0" lang="en-US" sz="800" b="0" i="0" u="none" strike="noStrike" cap="none" normalizeH="0" baseline="0" dirty="0" smtClean="0">
                        <a:ln>
                          <a:noFill/>
                        </a:ln>
                        <a:solidFill>
                          <a:srgbClr val="000000"/>
                        </a:solidFill>
                        <a:effectLst/>
                        <a:latin typeface="Arial" charset="0"/>
                        <a:cs typeface="Times New Roman" pitchFamily="18" charset="0"/>
                      </a:endParaRPr>
                    </a:p>
                  </a:txBody>
                  <a:tcPr marL="45714" marR="45714" marT="45635" marB="45635"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 marR="0" lvl="0" indent="-57150" algn="l" defTabSz="914400" rtl="0" eaLnBrk="0" fontAlgn="base" latinLnBrk="0" hangingPunct="0">
                        <a:lnSpc>
                          <a:spcPct val="100000"/>
                        </a:lnSpc>
                        <a:spcBef>
                          <a:spcPct val="20000"/>
                        </a:spcBef>
                        <a:spcAft>
                          <a:spcPct val="0"/>
                        </a:spcAft>
                        <a:buClr>
                          <a:schemeClr val="tx1"/>
                        </a:buClr>
                        <a:buSzTx/>
                        <a:buFontTx/>
                        <a:buChar char="•"/>
                        <a:tabLst/>
                      </a:pPr>
                      <a:r>
                        <a:rPr kumimoji="0" lang="en-US" sz="800" b="0" i="0" u="none" strike="noStrike" cap="none" normalizeH="0" baseline="0" dirty="0" smtClean="0">
                          <a:ln>
                            <a:noFill/>
                          </a:ln>
                          <a:solidFill>
                            <a:srgbClr val="000000"/>
                          </a:solidFill>
                          <a:effectLst/>
                          <a:latin typeface="Arial" charset="0"/>
                          <a:cs typeface="Times New Roman" pitchFamily="18" charset="0"/>
                        </a:rPr>
                        <a:t>See your time-correlated analog, digital and RF signals on a single display</a:t>
                      </a:r>
                    </a:p>
                    <a:p>
                      <a:pPr marL="57150" marR="0" lvl="0" indent="-57150" algn="l" defTabSz="914400" rtl="0" eaLnBrk="0" fontAlgn="base" latinLnBrk="0" hangingPunct="0">
                        <a:lnSpc>
                          <a:spcPct val="100000"/>
                        </a:lnSpc>
                        <a:spcBef>
                          <a:spcPct val="20000"/>
                        </a:spcBef>
                        <a:spcAft>
                          <a:spcPct val="0"/>
                        </a:spcAft>
                        <a:buClr>
                          <a:schemeClr val="tx1"/>
                        </a:buClr>
                        <a:buSzTx/>
                        <a:buFontTx/>
                        <a:buChar char="•"/>
                        <a:tabLst/>
                      </a:pPr>
                      <a:r>
                        <a:rPr kumimoji="0" lang="en-US" sz="800" b="0" i="0" u="none" strike="noStrike" cap="none" normalizeH="0" baseline="0" dirty="0" smtClean="0">
                          <a:ln>
                            <a:noFill/>
                          </a:ln>
                          <a:solidFill>
                            <a:srgbClr val="000000"/>
                          </a:solidFill>
                          <a:effectLst/>
                          <a:latin typeface="Arial" charset="0"/>
                          <a:cs typeface="Times New Roman" pitchFamily="18" charset="0"/>
                        </a:rPr>
                        <a:t>Analyze the time and frequency domains with one instrument.</a:t>
                      </a:r>
                    </a:p>
                    <a:p>
                      <a:pPr marL="57150" marR="0" lvl="0" indent="-57150" algn="l" defTabSz="914400" rtl="0" eaLnBrk="0" fontAlgn="base" latinLnBrk="0" hangingPunct="0">
                        <a:lnSpc>
                          <a:spcPct val="100000"/>
                        </a:lnSpc>
                        <a:spcBef>
                          <a:spcPct val="20000"/>
                        </a:spcBef>
                        <a:spcAft>
                          <a:spcPct val="0"/>
                        </a:spcAft>
                        <a:buClr>
                          <a:schemeClr val="tx1"/>
                        </a:buClr>
                        <a:buSzTx/>
                        <a:buFontTx/>
                        <a:buChar char="•"/>
                        <a:tabLst/>
                      </a:pPr>
                      <a:r>
                        <a:rPr kumimoji="0" lang="en-US" sz="800" b="0" i="0" u="none" strike="noStrike" cap="none" normalizeH="0" baseline="0" dirty="0" smtClean="0">
                          <a:ln>
                            <a:noFill/>
                          </a:ln>
                          <a:solidFill>
                            <a:srgbClr val="000000"/>
                          </a:solidFill>
                          <a:effectLst/>
                          <a:latin typeface="Arial" charset="0"/>
                          <a:cs typeface="Times New Roman" pitchFamily="18" charset="0"/>
                        </a:rPr>
                        <a:t>Monitor multiple points of your design at one time</a:t>
                      </a:r>
                      <a:endParaRPr kumimoji="0" lang="en-US" sz="800" b="0" i="0" u="none" strike="noStrike" cap="none" normalizeH="0" baseline="0" dirty="0" smtClean="0">
                        <a:ln>
                          <a:noFill/>
                        </a:ln>
                        <a:solidFill>
                          <a:srgbClr val="000000"/>
                        </a:solidFill>
                        <a:effectLst/>
                        <a:latin typeface="Arial" charset="0"/>
                      </a:endParaRPr>
                    </a:p>
                  </a:txBody>
                  <a:tcPr marL="45714" marR="45714" marT="45635" marB="45635"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8972">
                <a:tc>
                  <a:txBody>
                    <a:bodyPr/>
                    <a:lstStyle/>
                    <a:p>
                      <a:pPr marL="0" marR="0" lvl="0" indent="0" algn="l" defTabSz="914400" rtl="0" eaLnBrk="0" fontAlgn="base" latinLnBrk="0" hangingPunct="0">
                        <a:lnSpc>
                          <a:spcPct val="115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Arial" charset="0"/>
                        </a:rPr>
                        <a:t>Hunting Noise Sources</a:t>
                      </a:r>
                    </a:p>
                    <a:p>
                      <a:pPr marL="0" marR="0" lvl="0" indent="0" algn="l" defTabSz="914400" rtl="0" eaLnBrk="0" fontAlgn="base" latinLnBrk="0" hangingPunct="0">
                        <a:lnSpc>
                          <a:spcPct val="115000"/>
                        </a:lnSpc>
                        <a:spcBef>
                          <a:spcPct val="0"/>
                        </a:spcBef>
                        <a:spcAft>
                          <a:spcPct val="0"/>
                        </a:spcAft>
                        <a:buClrTx/>
                        <a:buSzTx/>
                        <a:buFontTx/>
                        <a:buChar char="•"/>
                        <a:tabLst/>
                      </a:pPr>
                      <a:endParaRPr kumimoji="0" lang="en-US" sz="800" b="0" i="0" u="none" strike="noStrike" cap="none" normalizeH="0" baseline="0" dirty="0" smtClean="0">
                        <a:ln>
                          <a:noFill/>
                        </a:ln>
                        <a:solidFill>
                          <a:srgbClr val="000000"/>
                        </a:solidFill>
                        <a:effectLst/>
                        <a:latin typeface="Arial" charset="0"/>
                      </a:endParaRPr>
                    </a:p>
                  </a:txBody>
                  <a:tcPr marL="45714" marR="45714" marT="45635" marB="45635"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7150" marR="0" lvl="0" indent="-57150" algn="l" defTabSz="914400" rtl="0" eaLnBrk="0" fontAlgn="base" latinLnBrk="0" hangingPunct="0">
                        <a:lnSpc>
                          <a:spcPct val="100000"/>
                        </a:lnSpc>
                        <a:spcBef>
                          <a:spcPct val="20000"/>
                        </a:spcBef>
                        <a:spcAft>
                          <a:spcPct val="0"/>
                        </a:spcAft>
                        <a:buClr>
                          <a:schemeClr val="tx1"/>
                        </a:buClr>
                        <a:buSzTx/>
                        <a:buFontTx/>
                        <a:buChar char="•"/>
                        <a:tabLst/>
                      </a:pPr>
                      <a:r>
                        <a:rPr kumimoji="0" lang="en-US" sz="800" b="0" i="0" u="none" strike="noStrike" cap="none" normalizeH="0" baseline="0" dirty="0" smtClean="0">
                          <a:ln>
                            <a:noFill/>
                          </a:ln>
                          <a:solidFill>
                            <a:srgbClr val="000000"/>
                          </a:solidFill>
                          <a:effectLst/>
                          <a:latin typeface="Arial" charset="0"/>
                        </a:rPr>
                        <a:t>Analyze your RF spectrum for noise with the built-in spectrum analyzer</a:t>
                      </a:r>
                    </a:p>
                    <a:p>
                      <a:pPr marL="57150" marR="0" lvl="0" indent="-57150" algn="l" defTabSz="914400" rtl="0" eaLnBrk="0" fontAlgn="base" latinLnBrk="0" hangingPunct="0">
                        <a:lnSpc>
                          <a:spcPct val="100000"/>
                        </a:lnSpc>
                        <a:spcBef>
                          <a:spcPct val="20000"/>
                        </a:spcBef>
                        <a:spcAft>
                          <a:spcPct val="0"/>
                        </a:spcAft>
                        <a:buClr>
                          <a:schemeClr val="tx1"/>
                        </a:buClr>
                        <a:buSzTx/>
                        <a:buFontTx/>
                        <a:buChar char="•"/>
                        <a:tabLst/>
                      </a:pPr>
                      <a:r>
                        <a:rPr kumimoji="0" lang="en-US" sz="800" b="0" i="0" u="none" strike="noStrike" cap="none" normalizeH="0" baseline="0" dirty="0" smtClean="0">
                          <a:ln>
                            <a:noFill/>
                          </a:ln>
                          <a:solidFill>
                            <a:srgbClr val="000000"/>
                          </a:solidFill>
                          <a:effectLst/>
                          <a:latin typeface="Arial" charset="0"/>
                        </a:rPr>
                        <a:t>Identify sources of noise with the time-correlated display of analog, digital and RF signals</a:t>
                      </a:r>
                    </a:p>
                  </a:txBody>
                  <a:tcPr marL="45714" marR="45714" marT="45635" marB="45635"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8972">
                <a:tc>
                  <a:txBody>
                    <a:bodyPr/>
                    <a:lstStyle/>
                    <a:p>
                      <a:pPr marL="0" marR="0" lvl="0" indent="0" algn="l" defTabSz="914400" rtl="0" eaLnBrk="0" fontAlgn="base" latinLnBrk="0" hangingPunct="0">
                        <a:lnSpc>
                          <a:spcPct val="115000"/>
                        </a:lnSpc>
                        <a:spcBef>
                          <a:spcPct val="0"/>
                        </a:spcBef>
                        <a:spcAft>
                          <a:spcPct val="0"/>
                        </a:spcAft>
                        <a:buClrTx/>
                        <a:buSzTx/>
                        <a:buFontTx/>
                        <a:buNone/>
                        <a:tabLst/>
                      </a:pPr>
                      <a:r>
                        <a:rPr kumimoji="0" lang="en-US" sz="800" b="0" i="0" u="none" strike="noStrike" cap="none" normalizeH="0" baseline="0" dirty="0" smtClean="0">
                          <a:ln>
                            <a:noFill/>
                          </a:ln>
                          <a:solidFill>
                            <a:srgbClr val="000000"/>
                          </a:solidFill>
                          <a:effectLst/>
                          <a:latin typeface="Arial" charset="0"/>
                        </a:rPr>
                        <a:t>Spectral Analysis</a:t>
                      </a:r>
                    </a:p>
                  </a:txBody>
                  <a:tcPr marL="45714" marR="45714" marT="45635" marB="45635"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57150" marR="0" lvl="0" indent="-57150" algn="l" defTabSz="914400" rtl="0" eaLnBrk="0" fontAlgn="base" latinLnBrk="0" hangingPunct="0">
                        <a:lnSpc>
                          <a:spcPct val="100000"/>
                        </a:lnSpc>
                        <a:spcBef>
                          <a:spcPct val="20000"/>
                        </a:spcBef>
                        <a:spcAft>
                          <a:spcPct val="0"/>
                        </a:spcAft>
                        <a:buClr>
                          <a:schemeClr val="tx1"/>
                        </a:buClr>
                        <a:buSzTx/>
                        <a:buFontTx/>
                        <a:buChar char="•"/>
                        <a:tabLst/>
                      </a:pPr>
                      <a:r>
                        <a:rPr kumimoji="0" lang="en-US" sz="800" b="0" i="0" u="none" strike="noStrike" cap="none" normalizeH="0" baseline="0" dirty="0" smtClean="0">
                          <a:ln>
                            <a:noFill/>
                          </a:ln>
                          <a:solidFill>
                            <a:srgbClr val="000000"/>
                          </a:solidFill>
                          <a:effectLst/>
                          <a:latin typeface="Arial" charset="0"/>
                        </a:rPr>
                        <a:t>Investigate your RF spectrum with the tools of a general-purpose spectrum analyzer</a:t>
                      </a:r>
                    </a:p>
                    <a:p>
                      <a:pPr marL="57150" marR="0" lvl="0" indent="-57150" algn="l" defTabSz="914400" rtl="0" eaLnBrk="0" fontAlgn="base" latinLnBrk="0" hangingPunct="0">
                        <a:lnSpc>
                          <a:spcPct val="100000"/>
                        </a:lnSpc>
                        <a:spcBef>
                          <a:spcPct val="20000"/>
                        </a:spcBef>
                        <a:spcAft>
                          <a:spcPct val="0"/>
                        </a:spcAft>
                        <a:buClr>
                          <a:schemeClr val="tx1"/>
                        </a:buClr>
                        <a:buSzTx/>
                        <a:buFontTx/>
                        <a:buChar char="•"/>
                        <a:tabLst/>
                      </a:pPr>
                      <a:r>
                        <a:rPr kumimoji="0" lang="en-US" sz="800" b="0" i="0" u="none" strike="noStrike" cap="none" normalizeH="0" baseline="0" dirty="0" smtClean="0">
                          <a:ln>
                            <a:noFill/>
                          </a:ln>
                          <a:solidFill>
                            <a:srgbClr val="000000"/>
                          </a:solidFill>
                          <a:effectLst/>
                          <a:latin typeface="Arial" charset="0"/>
                        </a:rPr>
                        <a:t>See your entire spectrum at once with a </a:t>
                      </a:r>
                      <a:r>
                        <a:rPr kumimoji="0" lang="en-US" sz="800" b="0" i="0" u="sng" strike="noStrike" cap="none" normalizeH="0" baseline="0" dirty="0" smtClean="0">
                          <a:ln>
                            <a:noFill/>
                          </a:ln>
                          <a:solidFill>
                            <a:srgbClr val="000000"/>
                          </a:solidFill>
                          <a:effectLst/>
                          <a:latin typeface="Arial" charset="0"/>
                        </a:rPr>
                        <a:t>&gt;</a:t>
                      </a:r>
                      <a:r>
                        <a:rPr kumimoji="0" lang="en-US" sz="800" b="0" i="0" u="none" strike="noStrike" cap="none" normalizeH="0" baseline="0" dirty="0" smtClean="0">
                          <a:ln>
                            <a:noFill/>
                          </a:ln>
                          <a:solidFill>
                            <a:srgbClr val="000000"/>
                          </a:solidFill>
                          <a:effectLst/>
                          <a:latin typeface="Arial" charset="0"/>
                        </a:rPr>
                        <a:t> 1 GHz capture bandwidth</a:t>
                      </a:r>
                    </a:p>
                  </a:txBody>
                  <a:tcPr marL="45714" marR="45714" marT="45635" marB="45635"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pic>
        <p:nvPicPr>
          <p:cNvPr id="3330" name="Picture 1"/>
          <p:cNvPicPr>
            <a:picLocks noChangeAspect="1"/>
          </p:cNvPicPr>
          <p:nvPr/>
        </p:nvPicPr>
        <p:blipFill>
          <a:blip r:embed="rId4">
            <a:extLst>
              <a:ext uri="{28A0092B-C50C-407E-A947-70E740481C1C}">
                <a14:useLocalDpi xmlns:a14="http://schemas.microsoft.com/office/drawing/2010/main" val="0"/>
              </a:ext>
            </a:extLst>
          </a:blip>
          <a:srcRect l="3349" t="4082"/>
          <a:stretch>
            <a:fillRect/>
          </a:stretch>
        </p:blipFill>
        <p:spPr bwMode="auto">
          <a:xfrm>
            <a:off x="6511925" y="827088"/>
            <a:ext cx="16002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65827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Box 41"/>
          <p:cNvSpPr txBox="1">
            <a:spLocks noChangeArrowheads="1"/>
          </p:cNvSpPr>
          <p:nvPr/>
        </p:nvSpPr>
        <p:spPr bwMode="auto">
          <a:xfrm>
            <a:off x="76200" y="107950"/>
            <a:ext cx="5766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a:solidFill>
                  <a:srgbClr val="21076A"/>
                </a:solidFill>
                <a:latin typeface="HelveticaNeue LT 55 Roman"/>
              </a:rPr>
              <a:t> </a:t>
            </a:r>
            <a:r>
              <a:rPr lang="en-US" sz="2400" dirty="0" smtClean="0">
                <a:solidFill>
                  <a:srgbClr val="21076A"/>
                </a:solidFill>
                <a:latin typeface="HelveticaNeue LT 55 Roman"/>
              </a:rPr>
              <a:t>MDO4000B </a:t>
            </a:r>
            <a:r>
              <a:rPr lang="en-US" sz="2400" dirty="0">
                <a:solidFill>
                  <a:srgbClr val="21076A"/>
                </a:solidFill>
                <a:latin typeface="HelveticaNeue LT 55 Roman"/>
              </a:rPr>
              <a:t>Mixed </a:t>
            </a:r>
            <a:r>
              <a:rPr lang="en-US" sz="2400" dirty="0" smtClean="0">
                <a:solidFill>
                  <a:srgbClr val="21076A"/>
                </a:solidFill>
                <a:latin typeface="HelveticaNeue LT 55 Roman"/>
              </a:rPr>
              <a:t>Domain </a:t>
            </a:r>
            <a:r>
              <a:rPr lang="en-US" sz="2400" dirty="0">
                <a:solidFill>
                  <a:srgbClr val="21076A"/>
                </a:solidFill>
                <a:latin typeface="HelveticaNeue LT 55 Roman"/>
              </a:rPr>
              <a:t>Oscilloscope</a:t>
            </a:r>
          </a:p>
        </p:txBody>
      </p:sp>
      <p:sp>
        <p:nvSpPr>
          <p:cNvPr id="51" name="Text Box 42"/>
          <p:cNvSpPr txBox="1">
            <a:spLocks noChangeArrowheads="1"/>
          </p:cNvSpPr>
          <p:nvPr/>
        </p:nvSpPr>
        <p:spPr bwMode="auto">
          <a:xfrm>
            <a:off x="152400" y="488950"/>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solidFill>
                  <a:srgbClr val="5E6A71"/>
                </a:solidFill>
                <a:latin typeface="HelveticaNeue LT 55 Roman"/>
              </a:rPr>
              <a:t>Summary</a:t>
            </a:r>
            <a:endParaRPr lang="en-US" dirty="0">
              <a:solidFill>
                <a:srgbClr val="FF0000"/>
              </a:solidFill>
              <a:latin typeface="HelveticaNeue LT 55 Roman"/>
            </a:endParaRPr>
          </a:p>
        </p:txBody>
      </p:sp>
      <p:sp>
        <p:nvSpPr>
          <p:cNvPr id="13" name="TextBox 12"/>
          <p:cNvSpPr txBox="1"/>
          <p:nvPr/>
        </p:nvSpPr>
        <p:spPr>
          <a:xfrm>
            <a:off x="404674" y="990600"/>
            <a:ext cx="8305800" cy="4278094"/>
          </a:xfrm>
          <a:prstGeom prst="rect">
            <a:avLst/>
          </a:prstGeom>
          <a:noFill/>
        </p:spPr>
        <p:txBody>
          <a:bodyPr wrap="square" rtlCol="0">
            <a:spAutoFit/>
          </a:bodyPr>
          <a:lstStyle/>
          <a:p>
            <a:r>
              <a:rPr lang="en-US" sz="1600" dirty="0" smtClean="0"/>
              <a:t>This concludes the MDO tour. You have just experienced the world’s first oscilloscope with an integrated spectrum analyzer.  This enables you to continue to use your tool of choice – the oscilloscope – to debug your designs regardless of whether you’re tracking down time or frequency domain issues.  In addition, the MDO4000B’s unique capability of acquiring and displaying time correlated analog, digital, and RF in a single instrument makes it the ultimate debug tool for the modern design engineer.  Complete </a:t>
            </a:r>
            <a:r>
              <a:rPr lang="en-US" sz="1600" dirty="0"/>
              <a:t>system visibility like this hasn’t existed before now</a:t>
            </a:r>
            <a:r>
              <a:rPr lang="en-US" sz="1600" dirty="0" smtClean="0"/>
              <a:t>. </a:t>
            </a:r>
          </a:p>
          <a:p>
            <a:endParaRPr lang="en-US" sz="1600" dirty="0"/>
          </a:p>
          <a:p>
            <a:r>
              <a:rPr lang="en-US" sz="1600" dirty="0" smtClean="0"/>
              <a:t>Are you ready to try this on your own design?</a:t>
            </a:r>
          </a:p>
          <a:p>
            <a:endParaRPr lang="en-US" sz="1600" dirty="0"/>
          </a:p>
          <a:p>
            <a:r>
              <a:rPr lang="en-US" sz="1600" dirty="0" smtClean="0"/>
              <a:t>To learn more, visit </a:t>
            </a:r>
            <a:r>
              <a:rPr lang="en-US" sz="1600" dirty="0" smtClean="0">
                <a:hlinkClick r:id="rId3"/>
              </a:rPr>
              <a:t>www.tektronix.com/mdo4000b</a:t>
            </a:r>
            <a:r>
              <a:rPr lang="en-US" sz="1600" dirty="0" smtClean="0"/>
              <a:t> for detailed application notes, videos and other materials. For further product demonstrations or to request a quote, please contact your local Tektronix authorized distributor.</a:t>
            </a:r>
          </a:p>
          <a:p>
            <a:endParaRPr lang="en-US" sz="1600" kern="0" dirty="0" smtClean="0">
              <a:solidFill>
                <a:srgbClr val="000000"/>
              </a:solidFill>
              <a:latin typeface="Arial"/>
            </a:endParaRPr>
          </a:p>
          <a:p>
            <a:endParaRPr lang="en-US" sz="1400" kern="0" dirty="0">
              <a:solidFill>
                <a:srgbClr val="000000"/>
              </a:solidFill>
              <a:latin typeface="Arial"/>
            </a:endParaRPr>
          </a:p>
          <a:p>
            <a:endParaRPr lang="en-US" sz="1600" dirty="0" smtClean="0"/>
          </a:p>
          <a:p>
            <a:endParaRPr lang="en-US" dirty="0"/>
          </a:p>
        </p:txBody>
      </p:sp>
      <p:pic>
        <p:nvPicPr>
          <p:cNvPr id="18" name="Picture 8" descr="trinity.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3251" y="3745302"/>
            <a:ext cx="469989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4284197" y="6581001"/>
            <a:ext cx="587020" cy="276999"/>
          </a:xfrm>
          <a:prstGeom prst="rect">
            <a:avLst/>
          </a:prstGeom>
          <a:noFill/>
        </p:spPr>
        <p:txBody>
          <a:bodyPr wrap="none" rtlCol="0">
            <a:spAutoFit/>
          </a:bodyPr>
          <a:lstStyle/>
          <a:p>
            <a:r>
              <a:rPr lang="en-US" sz="1200" dirty="0" smtClean="0"/>
              <a:t>- 20 - </a:t>
            </a:r>
            <a:endParaRPr lang="en-US" sz="1200" dirty="0"/>
          </a:p>
        </p:txBody>
      </p:sp>
      <p:grpSp>
        <p:nvGrpSpPr>
          <p:cNvPr id="15" name="Group 60"/>
          <p:cNvGrpSpPr>
            <a:grpSpLocks/>
          </p:cNvGrpSpPr>
          <p:nvPr/>
        </p:nvGrpSpPr>
        <p:grpSpPr bwMode="auto">
          <a:xfrm>
            <a:off x="5943599" y="393700"/>
            <a:ext cx="2895601" cy="368300"/>
            <a:chOff x="3792" y="248"/>
            <a:chExt cx="1824" cy="241"/>
          </a:xfrm>
        </p:grpSpPr>
        <p:sp>
          <p:nvSpPr>
            <p:cNvPr id="16" name="Rectangle 50"/>
            <p:cNvSpPr>
              <a:spLocks noChangeArrowheads="1"/>
            </p:cNvSpPr>
            <p:nvPr/>
          </p:nvSpPr>
          <p:spPr bwMode="auto">
            <a:xfrm>
              <a:off x="3792" y="248"/>
              <a:ext cx="384" cy="240"/>
            </a:xfrm>
            <a:prstGeom prst="rect">
              <a:avLst/>
            </a:prstGeom>
            <a:solidFill>
              <a:srgbClr val="5E6A71"/>
            </a:solidFill>
            <a:ln w="9525">
              <a:noFill/>
              <a:miter lim="800000"/>
              <a:headEnd/>
              <a:tailEnd/>
            </a:ln>
            <a:effectLst/>
          </p:spPr>
          <p:txBody>
            <a:bodyPr wrap="none" anchor="ctr"/>
            <a:lstStyle/>
            <a:p>
              <a:endParaRPr lang="en-US">
                <a:latin typeface="+mj-lt"/>
              </a:endParaRPr>
            </a:p>
          </p:txBody>
        </p:sp>
        <p:sp>
          <p:nvSpPr>
            <p:cNvPr id="17" name="Rectangle 51"/>
            <p:cNvSpPr>
              <a:spLocks noChangeArrowheads="1"/>
            </p:cNvSpPr>
            <p:nvPr/>
          </p:nvSpPr>
          <p:spPr bwMode="auto">
            <a:xfrm>
              <a:off x="4608" y="248"/>
              <a:ext cx="336" cy="240"/>
            </a:xfrm>
            <a:prstGeom prst="rect">
              <a:avLst/>
            </a:prstGeom>
            <a:solidFill>
              <a:srgbClr val="BABABA"/>
            </a:solidFill>
            <a:ln w="9525">
              <a:noFill/>
              <a:miter lim="800000"/>
              <a:headEnd/>
              <a:tailEnd/>
            </a:ln>
            <a:effectLst/>
          </p:spPr>
          <p:txBody>
            <a:bodyPr wrap="none" anchor="ctr"/>
            <a:lstStyle/>
            <a:p>
              <a:endParaRPr lang="en-US">
                <a:latin typeface="+mj-lt"/>
              </a:endParaRPr>
            </a:p>
          </p:txBody>
        </p:sp>
        <p:sp>
          <p:nvSpPr>
            <p:cNvPr id="19" name="Rectangle 52"/>
            <p:cNvSpPr>
              <a:spLocks noChangeArrowheads="1"/>
            </p:cNvSpPr>
            <p:nvPr/>
          </p:nvSpPr>
          <p:spPr bwMode="auto">
            <a:xfrm>
              <a:off x="4512" y="248"/>
              <a:ext cx="48" cy="240"/>
            </a:xfrm>
            <a:prstGeom prst="rect">
              <a:avLst/>
            </a:prstGeom>
            <a:solidFill>
              <a:srgbClr val="5482AB"/>
            </a:solidFill>
            <a:ln w="9525">
              <a:noFill/>
              <a:miter lim="800000"/>
              <a:headEnd/>
              <a:tailEnd/>
            </a:ln>
            <a:effectLst/>
          </p:spPr>
          <p:txBody>
            <a:bodyPr wrap="none" anchor="ctr"/>
            <a:lstStyle/>
            <a:p>
              <a:endParaRPr lang="en-US">
                <a:latin typeface="+mj-lt"/>
              </a:endParaRPr>
            </a:p>
          </p:txBody>
        </p:sp>
        <p:sp>
          <p:nvSpPr>
            <p:cNvPr id="20" name="Rectangle 53"/>
            <p:cNvSpPr>
              <a:spLocks noChangeArrowheads="1"/>
            </p:cNvSpPr>
            <p:nvPr/>
          </p:nvSpPr>
          <p:spPr bwMode="auto">
            <a:xfrm>
              <a:off x="4944" y="248"/>
              <a:ext cx="528" cy="240"/>
            </a:xfrm>
            <a:prstGeom prst="rect">
              <a:avLst/>
            </a:prstGeom>
            <a:solidFill>
              <a:srgbClr val="DBDFE1"/>
            </a:solidFill>
            <a:ln w="9525">
              <a:noFill/>
              <a:miter lim="800000"/>
              <a:headEnd/>
              <a:tailEnd/>
            </a:ln>
            <a:effectLst/>
          </p:spPr>
          <p:txBody>
            <a:bodyPr wrap="none" anchor="ctr"/>
            <a:lstStyle/>
            <a:p>
              <a:endParaRPr lang="en-US">
                <a:latin typeface="+mj-lt"/>
              </a:endParaRPr>
            </a:p>
          </p:txBody>
        </p:sp>
        <p:sp>
          <p:nvSpPr>
            <p:cNvPr id="21" name="Rectangle 54"/>
            <p:cNvSpPr>
              <a:spLocks noChangeArrowheads="1"/>
            </p:cNvSpPr>
            <p:nvPr/>
          </p:nvSpPr>
          <p:spPr bwMode="auto">
            <a:xfrm>
              <a:off x="5472" y="249"/>
              <a:ext cx="144" cy="240"/>
            </a:xfrm>
            <a:prstGeom prst="rect">
              <a:avLst/>
            </a:prstGeom>
            <a:solidFill>
              <a:srgbClr val="CC0000"/>
            </a:solidFill>
            <a:ln w="9525">
              <a:noFill/>
              <a:miter lim="800000"/>
              <a:headEnd/>
              <a:tailEnd/>
            </a:ln>
            <a:effectLst/>
          </p:spPr>
          <p:txBody>
            <a:bodyPr wrap="none" anchor="ctr"/>
            <a:lstStyle/>
            <a:p>
              <a:endParaRPr lang="en-US">
                <a:latin typeface="+mj-lt"/>
              </a:endParaRPr>
            </a:p>
          </p:txBody>
        </p:sp>
      </p:grpSp>
      <p:sp>
        <p:nvSpPr>
          <p:cNvPr id="2" name="TextBox 1"/>
          <p:cNvSpPr txBox="1"/>
          <p:nvPr/>
        </p:nvSpPr>
        <p:spPr>
          <a:xfrm>
            <a:off x="662544" y="6369807"/>
            <a:ext cx="1752600" cy="215444"/>
          </a:xfrm>
          <a:prstGeom prst="rect">
            <a:avLst/>
          </a:prstGeom>
          <a:noFill/>
        </p:spPr>
        <p:txBody>
          <a:bodyPr wrap="square" rtlCol="0">
            <a:spAutoFit/>
          </a:bodyPr>
          <a:lstStyle/>
          <a:p>
            <a:r>
              <a:rPr lang="en-US" sz="800" dirty="0"/>
              <a:t>© </a:t>
            </a:r>
            <a:r>
              <a:rPr lang="en-US" sz="800" dirty="0" smtClean="0"/>
              <a:t>2013 Tektronix</a:t>
            </a:r>
            <a:r>
              <a:rPr lang="en-US" sz="800" dirty="0"/>
              <a:t>   </a:t>
            </a:r>
            <a:r>
              <a:rPr lang="en-US" sz="800" b="1" dirty="0" smtClean="0"/>
              <a:t>48W-26883-3</a:t>
            </a:r>
            <a:endParaRPr lang="en-US" sz="800" b="1" dirty="0"/>
          </a:p>
        </p:txBody>
      </p:sp>
    </p:spTree>
    <p:extLst>
      <p:ext uri="{BB962C8B-B14F-4D97-AF65-F5344CB8AC3E}">
        <p14:creationId xmlns:p14="http://schemas.microsoft.com/office/powerpoint/2010/main" val="19238854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Box 41"/>
          <p:cNvSpPr txBox="1">
            <a:spLocks noChangeArrowheads="1"/>
          </p:cNvSpPr>
          <p:nvPr/>
        </p:nvSpPr>
        <p:spPr bwMode="auto">
          <a:xfrm>
            <a:off x="76200" y="107950"/>
            <a:ext cx="5943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a:solidFill>
                  <a:srgbClr val="21076A"/>
                </a:solidFill>
                <a:latin typeface="HelveticaNeue LT 55 Roman"/>
              </a:rPr>
              <a:t> </a:t>
            </a:r>
            <a:r>
              <a:rPr lang="en-US" sz="2400" dirty="0" smtClean="0">
                <a:solidFill>
                  <a:srgbClr val="21076A"/>
                </a:solidFill>
                <a:latin typeface="HelveticaNeue LT 55 Roman"/>
              </a:rPr>
              <a:t>MDO4000B </a:t>
            </a:r>
            <a:r>
              <a:rPr lang="en-US" sz="2400" dirty="0">
                <a:solidFill>
                  <a:srgbClr val="21076A"/>
                </a:solidFill>
                <a:latin typeface="HelveticaNeue LT 55 Roman"/>
              </a:rPr>
              <a:t>Mixed </a:t>
            </a:r>
            <a:r>
              <a:rPr lang="en-US" sz="2400" dirty="0" smtClean="0">
                <a:solidFill>
                  <a:srgbClr val="21076A"/>
                </a:solidFill>
                <a:latin typeface="HelveticaNeue LT 55 Roman"/>
              </a:rPr>
              <a:t>Domain </a:t>
            </a:r>
            <a:r>
              <a:rPr lang="en-US" sz="2400" dirty="0">
                <a:solidFill>
                  <a:srgbClr val="21076A"/>
                </a:solidFill>
                <a:latin typeface="HelveticaNeue LT 55 Roman"/>
              </a:rPr>
              <a:t>Oscilloscope</a:t>
            </a:r>
          </a:p>
        </p:txBody>
      </p:sp>
      <p:sp>
        <p:nvSpPr>
          <p:cNvPr id="51" name="Text Box 42"/>
          <p:cNvSpPr txBox="1">
            <a:spLocks noChangeArrowheads="1"/>
          </p:cNvSpPr>
          <p:nvPr/>
        </p:nvSpPr>
        <p:spPr bwMode="auto">
          <a:xfrm>
            <a:off x="152399" y="488950"/>
            <a:ext cx="59956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solidFill>
                  <a:srgbClr val="5E6A71"/>
                </a:solidFill>
                <a:latin typeface="HelveticaNeue LT 55 Roman"/>
              </a:rPr>
              <a:t>Tour of the World’s First Mixed Domain Oscilloscope </a:t>
            </a:r>
            <a:endParaRPr lang="en-US" dirty="0">
              <a:solidFill>
                <a:srgbClr val="5E6A71"/>
              </a:solidFill>
              <a:latin typeface="HelveticaNeue LT 55 Roman"/>
            </a:endParaRPr>
          </a:p>
        </p:txBody>
      </p:sp>
      <p:pic>
        <p:nvPicPr>
          <p:cNvPr id="13" name="Picture 13" descr="high res Tek-mdo4104-6_04a_h.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941" y="1739620"/>
            <a:ext cx="7126351" cy="475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5"/>
          <p:cNvSpPr txBox="1">
            <a:spLocks noChangeArrowheads="1"/>
          </p:cNvSpPr>
          <p:nvPr/>
        </p:nvSpPr>
        <p:spPr bwMode="auto">
          <a:xfrm>
            <a:off x="7486966" y="3958174"/>
            <a:ext cx="105030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z="1400" b="1" dirty="0" err="1" smtClean="0"/>
              <a:t>DedicatedSpectral</a:t>
            </a:r>
            <a:r>
              <a:rPr lang="en-US" sz="1400" b="1" dirty="0" smtClean="0"/>
              <a:t> Analysis Controls</a:t>
            </a:r>
          </a:p>
        </p:txBody>
      </p:sp>
      <p:sp>
        <p:nvSpPr>
          <p:cNvPr id="15" name="Text Box 8"/>
          <p:cNvSpPr txBox="1">
            <a:spLocks noChangeArrowheads="1"/>
          </p:cNvSpPr>
          <p:nvPr/>
        </p:nvSpPr>
        <p:spPr bwMode="auto">
          <a:xfrm>
            <a:off x="7434356" y="5270926"/>
            <a:ext cx="140484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z="1400" b="1" dirty="0" smtClean="0"/>
              <a:t>Spectrum Analyzer Input (N-Type Connector )</a:t>
            </a:r>
          </a:p>
        </p:txBody>
      </p:sp>
      <p:sp>
        <p:nvSpPr>
          <p:cNvPr id="16" name="Text Box 12"/>
          <p:cNvSpPr txBox="1">
            <a:spLocks noChangeArrowheads="1"/>
          </p:cNvSpPr>
          <p:nvPr/>
        </p:nvSpPr>
        <p:spPr bwMode="auto">
          <a:xfrm>
            <a:off x="5486400" y="1524000"/>
            <a:ext cx="21617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z="1400" b="1" dirty="0" smtClean="0"/>
              <a:t>Traditional Front Panel Oscilloscope Controls</a:t>
            </a:r>
          </a:p>
        </p:txBody>
      </p:sp>
      <p:sp>
        <p:nvSpPr>
          <p:cNvPr id="17" name="Text Box 14"/>
          <p:cNvSpPr txBox="1">
            <a:spLocks noChangeArrowheads="1"/>
          </p:cNvSpPr>
          <p:nvPr/>
        </p:nvSpPr>
        <p:spPr bwMode="auto">
          <a:xfrm>
            <a:off x="356352" y="3084493"/>
            <a:ext cx="109144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z="1400" b="1" dirty="0" err="1" smtClean="0"/>
              <a:t>TraditionalTime</a:t>
            </a:r>
            <a:r>
              <a:rPr lang="en-US" sz="1400" b="1" dirty="0" smtClean="0"/>
              <a:t> Domain Display</a:t>
            </a:r>
          </a:p>
        </p:txBody>
      </p:sp>
      <p:sp>
        <p:nvSpPr>
          <p:cNvPr id="18" name="Text Box 15"/>
          <p:cNvSpPr txBox="1">
            <a:spLocks noChangeArrowheads="1"/>
          </p:cNvSpPr>
          <p:nvPr/>
        </p:nvSpPr>
        <p:spPr bwMode="auto">
          <a:xfrm>
            <a:off x="361299" y="4214336"/>
            <a:ext cx="10865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z="1400" b="1" dirty="0" smtClean="0"/>
              <a:t>Frequency Domain Display</a:t>
            </a:r>
          </a:p>
        </p:txBody>
      </p:sp>
      <p:cxnSp>
        <p:nvCxnSpPr>
          <p:cNvPr id="19" name="Straight Arrow Connector 22"/>
          <p:cNvCxnSpPr>
            <a:cxnSpLocks noChangeShapeType="1"/>
          </p:cNvCxnSpPr>
          <p:nvPr/>
        </p:nvCxnSpPr>
        <p:spPr bwMode="auto">
          <a:xfrm flipV="1">
            <a:off x="5656556" y="2021888"/>
            <a:ext cx="0" cy="1122918"/>
          </a:xfrm>
          <a:prstGeom prst="straightConnector1">
            <a:avLst/>
          </a:prstGeom>
          <a:noFill/>
          <a:ln w="57150" algn="ctr">
            <a:solidFill>
              <a:srgbClr val="C00000"/>
            </a:solidFill>
            <a:round/>
            <a:headEnd type="oval" w="med" len="med"/>
            <a:tailEnd/>
          </a:ln>
          <a:extLst>
            <a:ext uri="{909E8E84-426E-40DD-AFC4-6F175D3DCCD1}">
              <a14:hiddenFill xmlns:a14="http://schemas.microsoft.com/office/drawing/2010/main">
                <a:noFill/>
              </a14:hiddenFill>
            </a:ext>
          </a:extLst>
        </p:spPr>
      </p:cxnSp>
      <p:cxnSp>
        <p:nvCxnSpPr>
          <p:cNvPr id="21" name="Straight Arrow Connector 28"/>
          <p:cNvCxnSpPr>
            <a:cxnSpLocks noChangeShapeType="1"/>
          </p:cNvCxnSpPr>
          <p:nvPr/>
        </p:nvCxnSpPr>
        <p:spPr bwMode="auto">
          <a:xfrm>
            <a:off x="7093169" y="5583063"/>
            <a:ext cx="261564" cy="0"/>
          </a:xfrm>
          <a:prstGeom prst="straightConnector1">
            <a:avLst/>
          </a:prstGeom>
          <a:noFill/>
          <a:ln w="57150" algn="ctr">
            <a:solidFill>
              <a:srgbClr val="C00000"/>
            </a:solidFill>
            <a:round/>
            <a:headEnd type="oval" w="med" len="med"/>
            <a:tailEnd/>
          </a:ln>
          <a:extLst>
            <a:ext uri="{909E8E84-426E-40DD-AFC4-6F175D3DCCD1}">
              <a14:hiddenFill xmlns:a14="http://schemas.microsoft.com/office/drawing/2010/main">
                <a:noFill/>
              </a14:hiddenFill>
            </a:ext>
          </a:extLst>
        </p:spPr>
      </p:cxnSp>
      <p:cxnSp>
        <p:nvCxnSpPr>
          <p:cNvPr id="30" name="Straight Arrow Connector 28"/>
          <p:cNvCxnSpPr>
            <a:cxnSpLocks noChangeShapeType="1"/>
          </p:cNvCxnSpPr>
          <p:nvPr/>
        </p:nvCxnSpPr>
        <p:spPr bwMode="auto">
          <a:xfrm>
            <a:off x="7089467" y="3806248"/>
            <a:ext cx="265266" cy="0"/>
          </a:xfrm>
          <a:prstGeom prst="straightConnector1">
            <a:avLst/>
          </a:prstGeom>
          <a:noFill/>
          <a:ln w="57150" algn="ctr">
            <a:solidFill>
              <a:srgbClr val="C00000"/>
            </a:solidFill>
            <a:round/>
            <a:headEnd type="oval" w="med" len="med"/>
            <a:tailEnd/>
          </a:ln>
          <a:extLst>
            <a:ext uri="{909E8E84-426E-40DD-AFC4-6F175D3DCCD1}">
              <a14:hiddenFill xmlns:a14="http://schemas.microsoft.com/office/drawing/2010/main">
                <a:noFill/>
              </a14:hiddenFill>
            </a:ext>
          </a:extLst>
        </p:spPr>
      </p:cxnSp>
      <p:cxnSp>
        <p:nvCxnSpPr>
          <p:cNvPr id="31" name="Straight Arrow Connector 28"/>
          <p:cNvCxnSpPr>
            <a:cxnSpLocks noChangeShapeType="1"/>
          </p:cNvCxnSpPr>
          <p:nvPr/>
        </p:nvCxnSpPr>
        <p:spPr bwMode="auto">
          <a:xfrm>
            <a:off x="8662985" y="2921139"/>
            <a:ext cx="0" cy="367"/>
          </a:xfrm>
          <a:prstGeom prst="straightConnector1">
            <a:avLst/>
          </a:prstGeom>
          <a:noFill/>
          <a:ln w="57150" algn="ctr">
            <a:solidFill>
              <a:srgbClr val="C00000"/>
            </a:solidFill>
            <a:round/>
            <a:headEnd type="none" w="med" len="med"/>
            <a:tailEnd/>
          </a:ln>
          <a:extLst>
            <a:ext uri="{909E8E84-426E-40DD-AFC4-6F175D3DCCD1}">
              <a14:hiddenFill xmlns:a14="http://schemas.microsoft.com/office/drawing/2010/main">
                <a:noFill/>
              </a14:hiddenFill>
            </a:ext>
          </a:extLst>
        </p:spPr>
      </p:cxnSp>
      <p:cxnSp>
        <p:nvCxnSpPr>
          <p:cNvPr id="55" name="Straight Arrow Connector 29"/>
          <p:cNvCxnSpPr>
            <a:cxnSpLocks noChangeShapeType="1"/>
          </p:cNvCxnSpPr>
          <p:nvPr/>
        </p:nvCxnSpPr>
        <p:spPr bwMode="auto">
          <a:xfrm flipH="1">
            <a:off x="1219200" y="3622088"/>
            <a:ext cx="304800" cy="0"/>
          </a:xfrm>
          <a:prstGeom prst="straightConnector1">
            <a:avLst/>
          </a:prstGeom>
          <a:noFill/>
          <a:ln w="57150" algn="ctr">
            <a:solidFill>
              <a:srgbClr val="C00000"/>
            </a:solidFill>
            <a:round/>
            <a:headEnd type="oval" w="med" len="med"/>
            <a:tailEnd/>
          </a:ln>
          <a:extLst>
            <a:ext uri="{909E8E84-426E-40DD-AFC4-6F175D3DCCD1}">
              <a14:hiddenFill xmlns:a14="http://schemas.microsoft.com/office/drawing/2010/main">
                <a:noFill/>
              </a14:hiddenFill>
            </a:ext>
          </a:extLst>
        </p:spPr>
      </p:cxnSp>
      <p:cxnSp>
        <p:nvCxnSpPr>
          <p:cNvPr id="61" name="Straight Arrow Connector 29"/>
          <p:cNvCxnSpPr>
            <a:cxnSpLocks noChangeShapeType="1"/>
          </p:cNvCxnSpPr>
          <p:nvPr/>
        </p:nvCxnSpPr>
        <p:spPr bwMode="auto">
          <a:xfrm flipH="1">
            <a:off x="1219200" y="4622198"/>
            <a:ext cx="304800" cy="0"/>
          </a:xfrm>
          <a:prstGeom prst="straightConnector1">
            <a:avLst/>
          </a:prstGeom>
          <a:noFill/>
          <a:ln w="57150" algn="ctr">
            <a:solidFill>
              <a:srgbClr val="C00000"/>
            </a:solidFill>
            <a:round/>
            <a:headEnd type="oval" w="med" len="med"/>
            <a:tailEnd/>
          </a:ln>
          <a:extLst>
            <a:ext uri="{909E8E84-426E-40DD-AFC4-6F175D3DCCD1}">
              <a14:hiddenFill xmlns:a14="http://schemas.microsoft.com/office/drawing/2010/main">
                <a:noFill/>
              </a14:hiddenFill>
            </a:ext>
          </a:extLst>
        </p:spPr>
      </p:cxnSp>
      <p:cxnSp>
        <p:nvCxnSpPr>
          <p:cNvPr id="64" name="Straight Arrow Connector 28"/>
          <p:cNvCxnSpPr>
            <a:cxnSpLocks noChangeShapeType="1"/>
          </p:cNvCxnSpPr>
          <p:nvPr/>
        </p:nvCxnSpPr>
        <p:spPr bwMode="auto">
          <a:xfrm flipH="1">
            <a:off x="7354734" y="4315838"/>
            <a:ext cx="187968" cy="1114"/>
          </a:xfrm>
          <a:prstGeom prst="straightConnector1">
            <a:avLst/>
          </a:prstGeom>
          <a:noFill/>
          <a:ln w="57150" algn="ctr">
            <a:solidFill>
              <a:srgbClr val="C00000"/>
            </a:solidFill>
            <a:round/>
            <a:headEnd type="none" w="med" len="med"/>
            <a:tailEnd/>
          </a:ln>
          <a:extLst>
            <a:ext uri="{909E8E84-426E-40DD-AFC4-6F175D3DCCD1}">
              <a14:hiddenFill xmlns:a14="http://schemas.microsoft.com/office/drawing/2010/main">
                <a:noFill/>
              </a14:hiddenFill>
            </a:ext>
          </a:extLst>
        </p:spPr>
      </p:cxnSp>
      <p:cxnSp>
        <p:nvCxnSpPr>
          <p:cNvPr id="20" name="Straight Arrow Connector 27"/>
          <p:cNvCxnSpPr>
            <a:cxnSpLocks noChangeShapeType="1"/>
          </p:cNvCxnSpPr>
          <p:nvPr/>
        </p:nvCxnSpPr>
        <p:spPr bwMode="auto">
          <a:xfrm>
            <a:off x="7086600" y="4744458"/>
            <a:ext cx="268133" cy="0"/>
          </a:xfrm>
          <a:prstGeom prst="straightConnector1">
            <a:avLst/>
          </a:prstGeom>
          <a:noFill/>
          <a:ln w="57150" algn="ctr">
            <a:solidFill>
              <a:srgbClr val="C00000"/>
            </a:solidFill>
            <a:round/>
            <a:headEnd type="oval" w="med" len="med"/>
            <a:tailEnd/>
          </a:ln>
          <a:extLst>
            <a:ext uri="{909E8E84-426E-40DD-AFC4-6F175D3DCCD1}">
              <a14:hiddenFill xmlns:a14="http://schemas.microsoft.com/office/drawing/2010/main">
                <a:noFill/>
              </a14:hiddenFill>
            </a:ext>
          </a:extLst>
        </p:spPr>
      </p:cxnSp>
      <p:cxnSp>
        <p:nvCxnSpPr>
          <p:cNvPr id="89" name="Straight Arrow Connector 28"/>
          <p:cNvCxnSpPr>
            <a:cxnSpLocks noChangeShapeType="1"/>
          </p:cNvCxnSpPr>
          <p:nvPr/>
        </p:nvCxnSpPr>
        <p:spPr bwMode="auto">
          <a:xfrm flipH="1">
            <a:off x="7345855" y="3777676"/>
            <a:ext cx="8880" cy="995362"/>
          </a:xfrm>
          <a:prstGeom prst="straightConnector1">
            <a:avLst/>
          </a:prstGeom>
          <a:noFill/>
          <a:ln w="57150" algn="ctr">
            <a:solidFill>
              <a:srgbClr val="C00000"/>
            </a:solidFill>
            <a:round/>
            <a:headEnd type="none" w="med" len="med"/>
            <a:tailEnd/>
          </a:ln>
          <a:extLst>
            <a:ext uri="{909E8E84-426E-40DD-AFC4-6F175D3DCCD1}">
              <a14:hiddenFill xmlns:a14="http://schemas.microsoft.com/office/drawing/2010/main">
                <a:noFill/>
              </a14:hiddenFill>
            </a:ext>
          </a:extLst>
        </p:spPr>
      </p:cxnSp>
      <p:sp>
        <p:nvSpPr>
          <p:cNvPr id="25" name="TextBox 24"/>
          <p:cNvSpPr txBox="1"/>
          <p:nvPr/>
        </p:nvSpPr>
        <p:spPr>
          <a:xfrm>
            <a:off x="4320970" y="6581001"/>
            <a:ext cx="502061" cy="276999"/>
          </a:xfrm>
          <a:prstGeom prst="rect">
            <a:avLst/>
          </a:prstGeom>
          <a:noFill/>
        </p:spPr>
        <p:txBody>
          <a:bodyPr wrap="none" rtlCol="0">
            <a:spAutoFit/>
          </a:bodyPr>
          <a:lstStyle/>
          <a:p>
            <a:r>
              <a:rPr lang="en-US" sz="1200" dirty="0" smtClean="0"/>
              <a:t>- 2 - </a:t>
            </a:r>
            <a:endParaRPr lang="en-US" sz="1200" dirty="0"/>
          </a:p>
        </p:txBody>
      </p:sp>
      <p:grpSp>
        <p:nvGrpSpPr>
          <p:cNvPr id="26" name="Group 60"/>
          <p:cNvGrpSpPr>
            <a:grpSpLocks/>
          </p:cNvGrpSpPr>
          <p:nvPr/>
        </p:nvGrpSpPr>
        <p:grpSpPr bwMode="auto">
          <a:xfrm>
            <a:off x="5943599" y="393700"/>
            <a:ext cx="2895601" cy="368300"/>
            <a:chOff x="3792" y="248"/>
            <a:chExt cx="1824" cy="241"/>
          </a:xfrm>
        </p:grpSpPr>
        <p:sp>
          <p:nvSpPr>
            <p:cNvPr id="27" name="Rectangle 50"/>
            <p:cNvSpPr>
              <a:spLocks noChangeArrowheads="1"/>
            </p:cNvSpPr>
            <p:nvPr/>
          </p:nvSpPr>
          <p:spPr bwMode="auto">
            <a:xfrm>
              <a:off x="3792" y="248"/>
              <a:ext cx="384" cy="240"/>
            </a:xfrm>
            <a:prstGeom prst="rect">
              <a:avLst/>
            </a:prstGeom>
            <a:solidFill>
              <a:srgbClr val="5E6A71"/>
            </a:solidFill>
            <a:ln w="9525">
              <a:noFill/>
              <a:miter lim="800000"/>
              <a:headEnd/>
              <a:tailEnd/>
            </a:ln>
            <a:effectLst/>
          </p:spPr>
          <p:txBody>
            <a:bodyPr wrap="none" anchor="ctr"/>
            <a:lstStyle/>
            <a:p>
              <a:endParaRPr lang="en-US">
                <a:latin typeface="+mj-lt"/>
              </a:endParaRPr>
            </a:p>
          </p:txBody>
        </p:sp>
        <p:sp>
          <p:nvSpPr>
            <p:cNvPr id="28" name="Rectangle 51"/>
            <p:cNvSpPr>
              <a:spLocks noChangeArrowheads="1"/>
            </p:cNvSpPr>
            <p:nvPr/>
          </p:nvSpPr>
          <p:spPr bwMode="auto">
            <a:xfrm>
              <a:off x="4608" y="248"/>
              <a:ext cx="336" cy="240"/>
            </a:xfrm>
            <a:prstGeom prst="rect">
              <a:avLst/>
            </a:prstGeom>
            <a:solidFill>
              <a:srgbClr val="BABABA"/>
            </a:solidFill>
            <a:ln w="9525">
              <a:noFill/>
              <a:miter lim="800000"/>
              <a:headEnd/>
              <a:tailEnd/>
            </a:ln>
            <a:effectLst/>
          </p:spPr>
          <p:txBody>
            <a:bodyPr wrap="none" anchor="ctr"/>
            <a:lstStyle/>
            <a:p>
              <a:endParaRPr lang="en-US">
                <a:latin typeface="+mj-lt"/>
              </a:endParaRPr>
            </a:p>
          </p:txBody>
        </p:sp>
        <p:sp>
          <p:nvSpPr>
            <p:cNvPr id="29" name="Rectangle 52"/>
            <p:cNvSpPr>
              <a:spLocks noChangeArrowheads="1"/>
            </p:cNvSpPr>
            <p:nvPr/>
          </p:nvSpPr>
          <p:spPr bwMode="auto">
            <a:xfrm>
              <a:off x="4512" y="248"/>
              <a:ext cx="48" cy="240"/>
            </a:xfrm>
            <a:prstGeom prst="rect">
              <a:avLst/>
            </a:prstGeom>
            <a:solidFill>
              <a:srgbClr val="5482AB"/>
            </a:solidFill>
            <a:ln w="9525">
              <a:noFill/>
              <a:miter lim="800000"/>
              <a:headEnd/>
              <a:tailEnd/>
            </a:ln>
            <a:effectLst/>
          </p:spPr>
          <p:txBody>
            <a:bodyPr wrap="none" anchor="ctr"/>
            <a:lstStyle/>
            <a:p>
              <a:endParaRPr lang="en-US">
                <a:latin typeface="+mj-lt"/>
              </a:endParaRPr>
            </a:p>
          </p:txBody>
        </p:sp>
        <p:sp>
          <p:nvSpPr>
            <p:cNvPr id="32" name="Rectangle 53"/>
            <p:cNvSpPr>
              <a:spLocks noChangeArrowheads="1"/>
            </p:cNvSpPr>
            <p:nvPr/>
          </p:nvSpPr>
          <p:spPr bwMode="auto">
            <a:xfrm>
              <a:off x="4944" y="248"/>
              <a:ext cx="528" cy="240"/>
            </a:xfrm>
            <a:prstGeom prst="rect">
              <a:avLst/>
            </a:prstGeom>
            <a:solidFill>
              <a:srgbClr val="DBDFE1"/>
            </a:solidFill>
            <a:ln w="9525">
              <a:noFill/>
              <a:miter lim="800000"/>
              <a:headEnd/>
              <a:tailEnd/>
            </a:ln>
            <a:effectLst/>
          </p:spPr>
          <p:txBody>
            <a:bodyPr wrap="none" anchor="ctr"/>
            <a:lstStyle/>
            <a:p>
              <a:endParaRPr lang="en-US">
                <a:latin typeface="+mj-lt"/>
              </a:endParaRPr>
            </a:p>
          </p:txBody>
        </p:sp>
        <p:sp>
          <p:nvSpPr>
            <p:cNvPr id="33" name="Rectangle 54"/>
            <p:cNvSpPr>
              <a:spLocks noChangeArrowheads="1"/>
            </p:cNvSpPr>
            <p:nvPr/>
          </p:nvSpPr>
          <p:spPr bwMode="auto">
            <a:xfrm>
              <a:off x="5472" y="249"/>
              <a:ext cx="144" cy="240"/>
            </a:xfrm>
            <a:prstGeom prst="rect">
              <a:avLst/>
            </a:prstGeom>
            <a:solidFill>
              <a:srgbClr val="CC0000"/>
            </a:solidFill>
            <a:ln w="9525">
              <a:noFill/>
              <a:miter lim="800000"/>
              <a:headEnd/>
              <a:tailEnd/>
            </a:ln>
            <a:effectLst/>
          </p:spPr>
          <p:txBody>
            <a:bodyPr wrap="none" anchor="ctr"/>
            <a:lstStyle/>
            <a:p>
              <a:endParaRPr lang="en-US">
                <a:latin typeface="+mj-lt"/>
              </a:endParaRPr>
            </a:p>
          </p:txBody>
        </p:sp>
      </p:grpSp>
    </p:spTree>
    <p:extLst>
      <p:ext uri="{BB962C8B-B14F-4D97-AF65-F5344CB8AC3E}">
        <p14:creationId xmlns:p14="http://schemas.microsoft.com/office/powerpoint/2010/main" val="29645085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6" name="Picture 6" descr="C:\Users\randywh\Downloads\Tek-mdo4104-6_03a_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884606"/>
            <a:ext cx="3263676" cy="1869786"/>
          </a:xfrm>
          <a:prstGeom prst="rect">
            <a:avLst/>
          </a:prstGeom>
          <a:noFill/>
          <a:extLst>
            <a:ext uri="{909E8E84-426E-40DD-AFC4-6F175D3DCCD1}">
              <a14:hiddenFill xmlns:a14="http://schemas.microsoft.com/office/drawing/2010/main">
                <a:solidFill>
                  <a:srgbClr val="FFFFFF"/>
                </a:solidFill>
              </a14:hiddenFill>
            </a:ext>
          </a:extLst>
        </p:spPr>
      </p:pic>
      <p:sp>
        <p:nvSpPr>
          <p:cNvPr id="50" name="Text Box 41"/>
          <p:cNvSpPr txBox="1">
            <a:spLocks noChangeArrowheads="1"/>
          </p:cNvSpPr>
          <p:nvPr/>
        </p:nvSpPr>
        <p:spPr bwMode="auto">
          <a:xfrm>
            <a:off x="76200" y="107950"/>
            <a:ext cx="58893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a:solidFill>
                  <a:srgbClr val="21076A"/>
                </a:solidFill>
                <a:latin typeface="HelveticaNeue LT 55 Roman"/>
              </a:rPr>
              <a:t> </a:t>
            </a:r>
            <a:r>
              <a:rPr lang="en-US" sz="2400" dirty="0" smtClean="0">
                <a:solidFill>
                  <a:srgbClr val="21076A"/>
                </a:solidFill>
                <a:latin typeface="HelveticaNeue LT 55 Roman"/>
              </a:rPr>
              <a:t>MDO4000B </a:t>
            </a:r>
            <a:r>
              <a:rPr lang="en-US" sz="2400" dirty="0">
                <a:solidFill>
                  <a:srgbClr val="21076A"/>
                </a:solidFill>
                <a:latin typeface="HelveticaNeue LT 55 Roman"/>
              </a:rPr>
              <a:t>Mixed </a:t>
            </a:r>
            <a:r>
              <a:rPr lang="en-US" sz="2400" dirty="0" smtClean="0">
                <a:solidFill>
                  <a:srgbClr val="21076A"/>
                </a:solidFill>
                <a:latin typeface="HelveticaNeue LT 55 Roman"/>
              </a:rPr>
              <a:t>Domain </a:t>
            </a:r>
            <a:r>
              <a:rPr lang="en-US" sz="2400" dirty="0">
                <a:solidFill>
                  <a:srgbClr val="21076A"/>
                </a:solidFill>
                <a:latin typeface="HelveticaNeue LT 55 Roman"/>
              </a:rPr>
              <a:t>Oscilloscope</a:t>
            </a:r>
          </a:p>
        </p:txBody>
      </p:sp>
      <p:sp>
        <p:nvSpPr>
          <p:cNvPr id="51" name="Text Box 42"/>
          <p:cNvSpPr txBox="1">
            <a:spLocks noChangeArrowheads="1"/>
          </p:cNvSpPr>
          <p:nvPr/>
        </p:nvSpPr>
        <p:spPr bwMode="auto">
          <a:xfrm>
            <a:off x="152399" y="488950"/>
            <a:ext cx="5995619" cy="37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solidFill>
                  <a:srgbClr val="5E6A71"/>
                </a:solidFill>
                <a:latin typeface="HelveticaNeue LT 55 Roman"/>
              </a:rPr>
              <a:t>How It Works</a:t>
            </a:r>
            <a:endParaRPr lang="en-US" dirty="0">
              <a:solidFill>
                <a:srgbClr val="5E6A71"/>
              </a:solidFill>
              <a:latin typeface="HelveticaNeue LT 55 Roman"/>
            </a:endParaRPr>
          </a:p>
        </p:txBody>
      </p:sp>
      <p:sp>
        <p:nvSpPr>
          <p:cNvPr id="26" name="TextBox 25"/>
          <p:cNvSpPr txBox="1"/>
          <p:nvPr/>
        </p:nvSpPr>
        <p:spPr>
          <a:xfrm>
            <a:off x="189497" y="1066800"/>
            <a:ext cx="4915903" cy="1631216"/>
          </a:xfrm>
          <a:prstGeom prst="rect">
            <a:avLst/>
          </a:prstGeom>
          <a:noFill/>
        </p:spPr>
        <p:txBody>
          <a:bodyPr wrap="square" rtlCol="0">
            <a:spAutoFit/>
          </a:bodyPr>
          <a:lstStyle/>
          <a:p>
            <a:r>
              <a:rPr lang="en-US" sz="1600" b="1" dirty="0" smtClean="0"/>
              <a:t>The Mixed Domain Oscilloscope</a:t>
            </a:r>
          </a:p>
          <a:p>
            <a:r>
              <a:rPr lang="en-US" sz="1200" dirty="0" smtClean="0"/>
              <a:t>The MDO4000B is the world’s first oscilloscope with an integrated spectrum analyzer.  When the spectrum analyzer is off, the </a:t>
            </a:r>
            <a:r>
              <a:rPr lang="en-US" sz="1200" dirty="0"/>
              <a:t>MDO works just like a traditional </a:t>
            </a:r>
            <a:r>
              <a:rPr lang="en-US" sz="1200" dirty="0" smtClean="0"/>
              <a:t>oscilloscope. </a:t>
            </a:r>
            <a:r>
              <a:rPr lang="en-US" sz="1200" dirty="0"/>
              <a:t>W</a:t>
            </a:r>
            <a:r>
              <a:rPr lang="en-US" sz="1200" dirty="0" smtClean="0"/>
              <a:t>hen only the spectrum analyzer is on, the </a:t>
            </a:r>
            <a:r>
              <a:rPr lang="en-US" sz="1200" dirty="0"/>
              <a:t>MDO works like a </a:t>
            </a:r>
            <a:r>
              <a:rPr lang="en-US" sz="1200" dirty="0" smtClean="0"/>
              <a:t>traditional spectrum analyzer. When both are on, you have the ultimate debug tool – the only instrument in the world capable of providing time correlated views of analog, digital and RF signals all in a single instrument.</a:t>
            </a:r>
          </a:p>
        </p:txBody>
      </p:sp>
      <p:pic>
        <p:nvPicPr>
          <p:cNvPr id="92165"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389" t="7074" r="6274"/>
          <a:stretch/>
        </p:blipFill>
        <p:spPr bwMode="auto">
          <a:xfrm>
            <a:off x="381000" y="3581400"/>
            <a:ext cx="4155138"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690" t="25561" r="6336" b="61429"/>
          <a:stretch/>
        </p:blipFill>
        <p:spPr bwMode="auto">
          <a:xfrm>
            <a:off x="6557961" y="3030943"/>
            <a:ext cx="909639" cy="201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70" name="Picture 10" descr="C:\Users\randywh\Desktop\temp\Picture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870"/>
          <a:stretch/>
        </p:blipFill>
        <p:spPr bwMode="auto">
          <a:xfrm>
            <a:off x="5262561" y="2972186"/>
            <a:ext cx="909639" cy="260566"/>
          </a:xfrm>
          <a:prstGeom prst="rect">
            <a:avLst/>
          </a:prstGeom>
          <a:noFill/>
          <a:extLst>
            <a:ext uri="{909E8E84-426E-40DD-AFC4-6F175D3DCCD1}">
              <a14:hiddenFill xmlns:a14="http://schemas.microsoft.com/office/drawing/2010/main">
                <a:solidFill>
                  <a:srgbClr val="FFFFFF"/>
                </a:solidFill>
              </a14:hiddenFill>
            </a:ext>
          </a:extLst>
        </p:spPr>
      </p:pic>
      <p:pic>
        <p:nvPicPr>
          <p:cNvPr id="92173" name="Picture 13" descr="C:\Users\randywh\Desktop\temp\Picture2 copy.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009" r="29352"/>
          <a:stretch/>
        </p:blipFill>
        <p:spPr bwMode="auto">
          <a:xfrm>
            <a:off x="7624761" y="2936830"/>
            <a:ext cx="909639" cy="3397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77864" y="2678619"/>
            <a:ext cx="1175336" cy="307777"/>
          </a:xfrm>
          <a:prstGeom prst="rect">
            <a:avLst/>
          </a:prstGeom>
          <a:noFill/>
        </p:spPr>
        <p:txBody>
          <a:bodyPr wrap="square" rtlCol="0">
            <a:spAutoFit/>
          </a:bodyPr>
          <a:lstStyle/>
          <a:p>
            <a:r>
              <a:rPr lang="en-US" sz="1400" dirty="0" smtClean="0"/>
              <a:t>Digital</a:t>
            </a:r>
            <a:endParaRPr lang="en-US" sz="1400" dirty="0"/>
          </a:p>
        </p:txBody>
      </p:sp>
      <p:sp>
        <p:nvSpPr>
          <p:cNvPr id="37" name="TextBox 36"/>
          <p:cNvSpPr txBox="1"/>
          <p:nvPr/>
        </p:nvSpPr>
        <p:spPr>
          <a:xfrm>
            <a:off x="6705600" y="2723166"/>
            <a:ext cx="1175336" cy="307777"/>
          </a:xfrm>
          <a:prstGeom prst="rect">
            <a:avLst/>
          </a:prstGeom>
          <a:noFill/>
        </p:spPr>
        <p:txBody>
          <a:bodyPr wrap="square" rtlCol="0">
            <a:spAutoFit/>
          </a:bodyPr>
          <a:lstStyle/>
          <a:p>
            <a:r>
              <a:rPr lang="en-US" sz="1400" dirty="0" smtClean="0"/>
              <a:t>Analog</a:t>
            </a:r>
            <a:endParaRPr lang="en-US" sz="1400" dirty="0"/>
          </a:p>
        </p:txBody>
      </p:sp>
      <p:sp>
        <p:nvSpPr>
          <p:cNvPr id="38" name="TextBox 37"/>
          <p:cNvSpPr txBox="1"/>
          <p:nvPr/>
        </p:nvSpPr>
        <p:spPr>
          <a:xfrm>
            <a:off x="8425864" y="2740040"/>
            <a:ext cx="1175336" cy="307777"/>
          </a:xfrm>
          <a:prstGeom prst="rect">
            <a:avLst/>
          </a:prstGeom>
          <a:noFill/>
        </p:spPr>
        <p:txBody>
          <a:bodyPr wrap="square" rtlCol="0">
            <a:spAutoFit/>
          </a:bodyPr>
          <a:lstStyle/>
          <a:p>
            <a:r>
              <a:rPr lang="en-US" sz="1400" dirty="0" smtClean="0"/>
              <a:t>RF</a:t>
            </a:r>
            <a:endParaRPr lang="en-US" sz="1400" dirty="0"/>
          </a:p>
        </p:txBody>
      </p:sp>
      <p:sp>
        <p:nvSpPr>
          <p:cNvPr id="5" name="Rounded Rectangle 4"/>
          <p:cNvSpPr/>
          <p:nvPr/>
        </p:nvSpPr>
        <p:spPr>
          <a:xfrm>
            <a:off x="6426200" y="2180006"/>
            <a:ext cx="218959" cy="273050"/>
          </a:xfrm>
          <a:prstGeom prst="roundRect">
            <a:avLst/>
          </a:prstGeom>
          <a:noFill/>
          <a:ln w="19050">
            <a:solidFill>
              <a:srgbClr val="FFC0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0" name="Rounded Rectangle 39"/>
          <p:cNvSpPr/>
          <p:nvPr/>
        </p:nvSpPr>
        <p:spPr>
          <a:xfrm>
            <a:off x="6660459" y="2176831"/>
            <a:ext cx="807141" cy="273050"/>
          </a:xfrm>
          <a:prstGeom prst="roundRect">
            <a:avLst/>
          </a:prstGeom>
          <a:noFill/>
          <a:ln w="19050">
            <a:solidFill>
              <a:srgbClr val="00B0F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1" name="Rounded Rectangle 40"/>
          <p:cNvSpPr/>
          <p:nvPr/>
        </p:nvSpPr>
        <p:spPr>
          <a:xfrm>
            <a:off x="7489941" y="2180006"/>
            <a:ext cx="218959" cy="273050"/>
          </a:xfrm>
          <a:prstGeom prst="roundRect">
            <a:avLst/>
          </a:prstGeom>
          <a:noFill/>
          <a:ln w="19050">
            <a:solidFill>
              <a:srgbClr val="72AF2F"/>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ln>
                <a:solidFill>
                  <a:srgbClr val="21076A"/>
                </a:solidFill>
              </a:ln>
            </a:endParaRPr>
          </a:p>
        </p:txBody>
      </p:sp>
      <p:cxnSp>
        <p:nvCxnSpPr>
          <p:cNvPr id="7" name="Straight Connector 6"/>
          <p:cNvCxnSpPr>
            <a:stCxn id="5" idx="2"/>
          </p:cNvCxnSpPr>
          <p:nvPr/>
        </p:nvCxnSpPr>
        <p:spPr>
          <a:xfrm flipH="1">
            <a:off x="6535679" y="2453056"/>
            <a:ext cx="1" cy="17145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7062383" y="2453056"/>
            <a:ext cx="2" cy="33655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5725259" y="2615485"/>
            <a:ext cx="1" cy="155575"/>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724523" y="2624506"/>
            <a:ext cx="8183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7599419" y="2453056"/>
            <a:ext cx="1" cy="171450"/>
          </a:xfrm>
          <a:prstGeom prst="line">
            <a:avLst/>
          </a:prstGeom>
          <a:ln w="19050">
            <a:solidFill>
              <a:srgbClr val="72AF2F"/>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8079579" y="2616279"/>
            <a:ext cx="1" cy="155575"/>
          </a:xfrm>
          <a:prstGeom prst="line">
            <a:avLst/>
          </a:prstGeom>
          <a:ln w="19050">
            <a:solidFill>
              <a:srgbClr val="72AF2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592276" y="2624506"/>
            <a:ext cx="480161" cy="0"/>
          </a:xfrm>
          <a:prstGeom prst="line">
            <a:avLst/>
          </a:prstGeom>
          <a:ln w="19050">
            <a:solidFill>
              <a:srgbClr val="72AF2F"/>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942606" y="3460790"/>
            <a:ext cx="3896594" cy="3016210"/>
          </a:xfrm>
          <a:prstGeom prst="rect">
            <a:avLst/>
          </a:prstGeom>
          <a:noFill/>
        </p:spPr>
        <p:txBody>
          <a:bodyPr wrap="square" rtlCol="0">
            <a:spAutoFit/>
          </a:bodyPr>
          <a:lstStyle/>
          <a:p>
            <a:r>
              <a:rPr lang="en-US" sz="1600" b="1" dirty="0" smtClean="0"/>
              <a:t>Time and Frequency Domains</a:t>
            </a:r>
          </a:p>
          <a:p>
            <a:r>
              <a:rPr lang="en-US" sz="1200" dirty="0" smtClean="0"/>
              <a:t>The real power of the MDO4000B comes from its universal trigger and acquisition system. All channels are fully integrated, so you can trigger on any of your signals and the oscilloscope will capture all channels simultaneously.  As a result, all signals—analog, digital and RF—are time-correlated for accurate analysis. </a:t>
            </a:r>
          </a:p>
          <a:p>
            <a:endParaRPr lang="en-US" sz="1200" dirty="0" smtClean="0"/>
          </a:p>
          <a:p>
            <a:r>
              <a:rPr lang="en-US" sz="1200" dirty="0" smtClean="0"/>
              <a:t>Since the MDO4000B captures a long time period of your RF signal, you can choose the precise spectrum you want to see at any point in time. By simply moving Spectrum Time through your acquisition, you can see how your RF spectrum is changing over time or device state.</a:t>
            </a:r>
          </a:p>
          <a:p>
            <a:endParaRPr lang="en-US" dirty="0"/>
          </a:p>
        </p:txBody>
      </p:sp>
      <p:sp>
        <p:nvSpPr>
          <p:cNvPr id="31" name="TextBox 30"/>
          <p:cNvSpPr txBox="1"/>
          <p:nvPr/>
        </p:nvSpPr>
        <p:spPr>
          <a:xfrm>
            <a:off x="4320970" y="6581001"/>
            <a:ext cx="502061" cy="276999"/>
          </a:xfrm>
          <a:prstGeom prst="rect">
            <a:avLst/>
          </a:prstGeom>
          <a:noFill/>
        </p:spPr>
        <p:txBody>
          <a:bodyPr wrap="none" rtlCol="0">
            <a:spAutoFit/>
          </a:bodyPr>
          <a:lstStyle/>
          <a:p>
            <a:r>
              <a:rPr lang="en-US" sz="1200" dirty="0" smtClean="0"/>
              <a:t>- 3 - </a:t>
            </a:r>
            <a:endParaRPr lang="en-US" sz="1200" dirty="0"/>
          </a:p>
        </p:txBody>
      </p:sp>
      <p:grpSp>
        <p:nvGrpSpPr>
          <p:cNvPr id="32" name="Group 60"/>
          <p:cNvGrpSpPr>
            <a:grpSpLocks/>
          </p:cNvGrpSpPr>
          <p:nvPr/>
        </p:nvGrpSpPr>
        <p:grpSpPr bwMode="auto">
          <a:xfrm>
            <a:off x="5943599" y="393700"/>
            <a:ext cx="2895601" cy="368300"/>
            <a:chOff x="3792" y="248"/>
            <a:chExt cx="1824" cy="241"/>
          </a:xfrm>
        </p:grpSpPr>
        <p:sp>
          <p:nvSpPr>
            <p:cNvPr id="34" name="Rectangle 50"/>
            <p:cNvSpPr>
              <a:spLocks noChangeArrowheads="1"/>
            </p:cNvSpPr>
            <p:nvPr/>
          </p:nvSpPr>
          <p:spPr bwMode="auto">
            <a:xfrm>
              <a:off x="3792" y="248"/>
              <a:ext cx="384" cy="240"/>
            </a:xfrm>
            <a:prstGeom prst="rect">
              <a:avLst/>
            </a:prstGeom>
            <a:solidFill>
              <a:srgbClr val="5E6A71"/>
            </a:solidFill>
            <a:ln w="9525">
              <a:noFill/>
              <a:miter lim="800000"/>
              <a:headEnd/>
              <a:tailEnd/>
            </a:ln>
            <a:effectLst/>
          </p:spPr>
          <p:txBody>
            <a:bodyPr wrap="none" anchor="ctr"/>
            <a:lstStyle/>
            <a:p>
              <a:endParaRPr lang="en-US">
                <a:latin typeface="+mj-lt"/>
              </a:endParaRPr>
            </a:p>
          </p:txBody>
        </p:sp>
        <p:sp>
          <p:nvSpPr>
            <p:cNvPr id="35" name="Rectangle 51"/>
            <p:cNvSpPr>
              <a:spLocks noChangeArrowheads="1"/>
            </p:cNvSpPr>
            <p:nvPr/>
          </p:nvSpPr>
          <p:spPr bwMode="auto">
            <a:xfrm>
              <a:off x="4608" y="248"/>
              <a:ext cx="336" cy="240"/>
            </a:xfrm>
            <a:prstGeom prst="rect">
              <a:avLst/>
            </a:prstGeom>
            <a:solidFill>
              <a:srgbClr val="BABABA"/>
            </a:solidFill>
            <a:ln w="9525">
              <a:noFill/>
              <a:miter lim="800000"/>
              <a:headEnd/>
              <a:tailEnd/>
            </a:ln>
            <a:effectLst/>
          </p:spPr>
          <p:txBody>
            <a:bodyPr wrap="none" anchor="ctr"/>
            <a:lstStyle/>
            <a:p>
              <a:endParaRPr lang="en-US">
                <a:latin typeface="+mj-lt"/>
              </a:endParaRPr>
            </a:p>
          </p:txBody>
        </p:sp>
        <p:sp>
          <p:nvSpPr>
            <p:cNvPr id="36" name="Rectangle 52"/>
            <p:cNvSpPr>
              <a:spLocks noChangeArrowheads="1"/>
            </p:cNvSpPr>
            <p:nvPr/>
          </p:nvSpPr>
          <p:spPr bwMode="auto">
            <a:xfrm>
              <a:off x="4512" y="248"/>
              <a:ext cx="48" cy="240"/>
            </a:xfrm>
            <a:prstGeom prst="rect">
              <a:avLst/>
            </a:prstGeom>
            <a:solidFill>
              <a:srgbClr val="5482AB"/>
            </a:solidFill>
            <a:ln w="9525">
              <a:noFill/>
              <a:miter lim="800000"/>
              <a:headEnd/>
              <a:tailEnd/>
            </a:ln>
            <a:effectLst/>
          </p:spPr>
          <p:txBody>
            <a:bodyPr wrap="none" anchor="ctr"/>
            <a:lstStyle/>
            <a:p>
              <a:endParaRPr lang="en-US">
                <a:latin typeface="+mj-lt"/>
              </a:endParaRPr>
            </a:p>
          </p:txBody>
        </p:sp>
        <p:sp>
          <p:nvSpPr>
            <p:cNvPr id="39" name="Rectangle 53"/>
            <p:cNvSpPr>
              <a:spLocks noChangeArrowheads="1"/>
            </p:cNvSpPr>
            <p:nvPr/>
          </p:nvSpPr>
          <p:spPr bwMode="auto">
            <a:xfrm>
              <a:off x="4944" y="248"/>
              <a:ext cx="528" cy="240"/>
            </a:xfrm>
            <a:prstGeom prst="rect">
              <a:avLst/>
            </a:prstGeom>
            <a:solidFill>
              <a:srgbClr val="DBDFE1"/>
            </a:solidFill>
            <a:ln w="9525">
              <a:noFill/>
              <a:miter lim="800000"/>
              <a:headEnd/>
              <a:tailEnd/>
            </a:ln>
            <a:effectLst/>
          </p:spPr>
          <p:txBody>
            <a:bodyPr wrap="none" anchor="ctr"/>
            <a:lstStyle/>
            <a:p>
              <a:endParaRPr lang="en-US">
                <a:latin typeface="+mj-lt"/>
              </a:endParaRPr>
            </a:p>
          </p:txBody>
        </p:sp>
        <p:sp>
          <p:nvSpPr>
            <p:cNvPr id="42" name="Rectangle 54"/>
            <p:cNvSpPr>
              <a:spLocks noChangeArrowheads="1"/>
            </p:cNvSpPr>
            <p:nvPr/>
          </p:nvSpPr>
          <p:spPr bwMode="auto">
            <a:xfrm>
              <a:off x="5472" y="249"/>
              <a:ext cx="144" cy="240"/>
            </a:xfrm>
            <a:prstGeom prst="rect">
              <a:avLst/>
            </a:prstGeom>
            <a:solidFill>
              <a:srgbClr val="CC0000"/>
            </a:solidFill>
            <a:ln w="9525">
              <a:noFill/>
              <a:miter lim="800000"/>
              <a:headEnd/>
              <a:tailEnd/>
            </a:ln>
            <a:effectLst/>
          </p:spPr>
          <p:txBody>
            <a:bodyPr wrap="none" anchor="ctr"/>
            <a:lstStyle/>
            <a:p>
              <a:endParaRPr lang="en-US">
                <a:latin typeface="+mj-lt"/>
              </a:endParaRPr>
            </a:p>
          </p:txBody>
        </p:sp>
      </p:grpSp>
    </p:spTree>
    <p:extLst>
      <p:ext uri="{BB962C8B-B14F-4D97-AF65-F5344CB8AC3E}">
        <p14:creationId xmlns:p14="http://schemas.microsoft.com/office/powerpoint/2010/main" val="10137402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Box 41"/>
          <p:cNvSpPr txBox="1">
            <a:spLocks noChangeArrowheads="1"/>
          </p:cNvSpPr>
          <p:nvPr/>
        </p:nvSpPr>
        <p:spPr bwMode="auto">
          <a:xfrm>
            <a:off x="76200" y="107950"/>
            <a:ext cx="5766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a:solidFill>
                  <a:srgbClr val="21076A"/>
                </a:solidFill>
                <a:latin typeface="HelveticaNeue LT 55 Roman"/>
              </a:rPr>
              <a:t> </a:t>
            </a:r>
            <a:r>
              <a:rPr lang="en-US" sz="2400" dirty="0" smtClean="0">
                <a:solidFill>
                  <a:srgbClr val="21076A"/>
                </a:solidFill>
                <a:latin typeface="HelveticaNeue LT 55 Roman"/>
              </a:rPr>
              <a:t>MDO4000B </a:t>
            </a:r>
            <a:r>
              <a:rPr lang="en-US" sz="2400" dirty="0">
                <a:solidFill>
                  <a:srgbClr val="21076A"/>
                </a:solidFill>
                <a:latin typeface="HelveticaNeue LT 55 Roman"/>
              </a:rPr>
              <a:t>Mixed </a:t>
            </a:r>
            <a:r>
              <a:rPr lang="en-US" sz="2400" dirty="0" smtClean="0">
                <a:solidFill>
                  <a:srgbClr val="21076A"/>
                </a:solidFill>
                <a:latin typeface="HelveticaNeue LT 55 Roman"/>
              </a:rPr>
              <a:t>Domain </a:t>
            </a:r>
            <a:r>
              <a:rPr lang="en-US" sz="2400" dirty="0">
                <a:solidFill>
                  <a:srgbClr val="21076A"/>
                </a:solidFill>
                <a:latin typeface="HelveticaNeue LT 55 Roman"/>
              </a:rPr>
              <a:t>Oscilloscope</a:t>
            </a:r>
          </a:p>
        </p:txBody>
      </p:sp>
      <p:sp>
        <p:nvSpPr>
          <p:cNvPr id="51" name="Text Box 42"/>
          <p:cNvSpPr txBox="1">
            <a:spLocks noChangeArrowheads="1"/>
          </p:cNvSpPr>
          <p:nvPr/>
        </p:nvSpPr>
        <p:spPr bwMode="auto">
          <a:xfrm>
            <a:off x="152400" y="488950"/>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solidFill>
                  <a:srgbClr val="5E6A71"/>
                </a:solidFill>
                <a:latin typeface="HelveticaNeue LT 55 Roman"/>
              </a:rPr>
              <a:t>Checklist for the Tour</a:t>
            </a:r>
            <a:endParaRPr lang="en-US" dirty="0">
              <a:solidFill>
                <a:srgbClr val="5E6A71"/>
              </a:solidFill>
              <a:latin typeface="HelveticaNeue LT 55 Roman"/>
            </a:endParaRPr>
          </a:p>
        </p:txBody>
      </p:sp>
      <p:sp>
        <p:nvSpPr>
          <p:cNvPr id="13" name="Rectangle 18"/>
          <p:cNvSpPr>
            <a:spLocks noChangeArrowheads="1"/>
          </p:cNvSpPr>
          <p:nvPr/>
        </p:nvSpPr>
        <p:spPr bwMode="auto">
          <a:xfrm>
            <a:off x="240792" y="894427"/>
            <a:ext cx="8598408" cy="324773"/>
          </a:xfrm>
          <a:prstGeom prst="rect">
            <a:avLst/>
          </a:prstGeom>
          <a:solidFill>
            <a:srgbClr val="C2D2EA"/>
          </a:solidFill>
          <a:ln w="9525">
            <a:solidFill>
              <a:schemeClr val="bg1"/>
            </a:solidFill>
            <a:miter lim="800000"/>
            <a:headEnd/>
            <a:tailEnd/>
          </a:ln>
        </p:spPr>
        <p:txBody>
          <a:bodyPr wrap="none" anchor="ctr"/>
          <a:lstStyle/>
          <a:p>
            <a:endParaRPr lang="en-US"/>
          </a:p>
        </p:txBody>
      </p:sp>
      <p:sp>
        <p:nvSpPr>
          <p:cNvPr id="14" name="Text Box 20"/>
          <p:cNvSpPr txBox="1">
            <a:spLocks noChangeArrowheads="1"/>
          </p:cNvSpPr>
          <p:nvPr/>
        </p:nvSpPr>
        <p:spPr bwMode="auto">
          <a:xfrm>
            <a:off x="240792" y="891941"/>
            <a:ext cx="85344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nSpc>
                <a:spcPct val="120000"/>
              </a:lnSpc>
              <a:buFont typeface="Webdings" pitchFamily="18" charset="2"/>
              <a:buNone/>
            </a:pPr>
            <a:r>
              <a:rPr lang="en-US" sz="1200" dirty="0" smtClean="0"/>
              <a:t>Before beginning the tour, please be sure you have the following items:</a:t>
            </a:r>
            <a:endParaRPr lang="en-US" sz="1200" dirty="0"/>
          </a:p>
        </p:txBody>
      </p:sp>
      <p:sp>
        <p:nvSpPr>
          <p:cNvPr id="15" name="Rectangle 21"/>
          <p:cNvSpPr>
            <a:spLocks noChangeArrowheads="1"/>
          </p:cNvSpPr>
          <p:nvPr/>
        </p:nvSpPr>
        <p:spPr bwMode="auto">
          <a:xfrm>
            <a:off x="240792" y="1295400"/>
            <a:ext cx="4224528" cy="1524000"/>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t"/>
          <a:lstStyle/>
          <a:p>
            <a:pPr>
              <a:buFont typeface="Wingdings" pitchFamily="2" charset="2"/>
              <a:buChar char="q"/>
            </a:pPr>
            <a:r>
              <a:rPr lang="en-US" sz="1400" dirty="0" smtClean="0"/>
              <a:t> MDO4000B Mixed Domain </a:t>
            </a:r>
            <a:r>
              <a:rPr lang="en-US" sz="1400" dirty="0"/>
              <a:t>O</a:t>
            </a:r>
            <a:r>
              <a:rPr lang="en-US" sz="1400" dirty="0" smtClean="0"/>
              <a:t>scilloscope</a:t>
            </a:r>
          </a:p>
          <a:p>
            <a:pPr>
              <a:buFont typeface="Wingdings" pitchFamily="2" charset="2"/>
              <a:buChar char="q"/>
            </a:pPr>
            <a:r>
              <a:rPr lang="en-US" sz="1400" dirty="0" smtClean="0"/>
              <a:t> Power cord</a:t>
            </a:r>
          </a:p>
          <a:p>
            <a:endParaRPr lang="en-US" dirty="0"/>
          </a:p>
        </p:txBody>
      </p:sp>
      <p:sp>
        <p:nvSpPr>
          <p:cNvPr id="16" name="Rectangle 21"/>
          <p:cNvSpPr>
            <a:spLocks noChangeArrowheads="1"/>
          </p:cNvSpPr>
          <p:nvPr/>
        </p:nvSpPr>
        <p:spPr bwMode="auto">
          <a:xfrm>
            <a:off x="4556760" y="1295400"/>
            <a:ext cx="4264152" cy="1981200"/>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t"/>
          <a:lstStyle/>
          <a:p>
            <a:pPr marL="173038" indent="-173038">
              <a:buFont typeface="Wingdings" pitchFamily="2" charset="2"/>
              <a:buChar char="q"/>
            </a:pPr>
            <a:r>
              <a:rPr lang="en-US" sz="1400" dirty="0" smtClean="0"/>
              <a:t>Two (2) TPP1000 or TPP0500/B passive probes</a:t>
            </a:r>
            <a:br>
              <a:rPr lang="en-US" sz="1400" dirty="0" smtClean="0"/>
            </a:br>
            <a:r>
              <a:rPr lang="en-US" sz="1400" dirty="0" smtClean="0"/>
              <a:t>with hook tips attached</a:t>
            </a:r>
          </a:p>
          <a:p>
            <a:endParaRPr lang="en-US" dirty="0"/>
          </a:p>
        </p:txBody>
      </p:sp>
      <p:sp>
        <p:nvSpPr>
          <p:cNvPr id="17" name="Rectangle 21"/>
          <p:cNvSpPr>
            <a:spLocks noChangeArrowheads="1"/>
          </p:cNvSpPr>
          <p:nvPr/>
        </p:nvSpPr>
        <p:spPr bwMode="auto">
          <a:xfrm>
            <a:off x="240792" y="2901696"/>
            <a:ext cx="4224528" cy="1524000"/>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t"/>
          <a:lstStyle/>
          <a:p>
            <a:pPr>
              <a:buFont typeface="Wingdings" pitchFamily="2" charset="2"/>
              <a:buChar char="q"/>
            </a:pPr>
            <a:r>
              <a:rPr lang="en-US" sz="1400" dirty="0" smtClean="0"/>
              <a:t> MDO Demo 1 board</a:t>
            </a:r>
          </a:p>
          <a:p>
            <a:endParaRPr lang="en-US" dirty="0"/>
          </a:p>
        </p:txBody>
      </p:sp>
      <p:pic>
        <p:nvPicPr>
          <p:cNvPr id="18" name="Picture 2" descr="Tek-mdo4104-6_04a_h"/>
          <p:cNvPicPr>
            <a:picLocks noChangeAspect="1" noChangeArrowheads="1"/>
          </p:cNvPicPr>
          <p:nvPr/>
        </p:nvPicPr>
        <p:blipFill>
          <a:blip r:embed="rId3" cstate="print"/>
          <a:srcRect l="7133" t="4936" r="5932" b="6990"/>
          <a:stretch>
            <a:fillRect/>
          </a:stretch>
        </p:blipFill>
        <p:spPr bwMode="auto">
          <a:xfrm>
            <a:off x="2389627" y="1539998"/>
            <a:ext cx="1832049" cy="1237368"/>
          </a:xfrm>
          <a:prstGeom prst="rect">
            <a:avLst/>
          </a:prstGeom>
          <a:noFill/>
          <a:ln w="9525">
            <a:noFill/>
            <a:miter lim="800000"/>
            <a:headEnd/>
            <a:tailEnd/>
          </a:ln>
        </p:spPr>
      </p:pic>
      <p:sp>
        <p:nvSpPr>
          <p:cNvPr id="19" name="Rectangle 21"/>
          <p:cNvSpPr>
            <a:spLocks noChangeArrowheads="1"/>
          </p:cNvSpPr>
          <p:nvPr/>
        </p:nvSpPr>
        <p:spPr bwMode="auto">
          <a:xfrm>
            <a:off x="240792" y="4501896"/>
            <a:ext cx="4224528" cy="1143000"/>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t"/>
          <a:lstStyle/>
          <a:p>
            <a:pPr>
              <a:buFont typeface="Wingdings" pitchFamily="2" charset="2"/>
              <a:buChar char="q"/>
            </a:pPr>
            <a:r>
              <a:rPr lang="en-US" sz="1400" dirty="0" smtClean="0"/>
              <a:t> USB cable</a:t>
            </a:r>
          </a:p>
          <a:p>
            <a:endParaRPr lang="en-US" dirty="0"/>
          </a:p>
        </p:txBody>
      </p:sp>
      <p:sp>
        <p:nvSpPr>
          <p:cNvPr id="20" name="Rectangle 21"/>
          <p:cNvSpPr>
            <a:spLocks noChangeArrowheads="1"/>
          </p:cNvSpPr>
          <p:nvPr/>
        </p:nvSpPr>
        <p:spPr bwMode="auto">
          <a:xfrm>
            <a:off x="228600" y="5721096"/>
            <a:ext cx="4224528" cy="832104"/>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t"/>
          <a:lstStyle/>
          <a:p>
            <a:pPr>
              <a:buFont typeface="Wingdings" pitchFamily="2" charset="2"/>
              <a:buChar char="q"/>
            </a:pPr>
            <a:r>
              <a:rPr lang="en-US" sz="1400" dirty="0" smtClean="0"/>
              <a:t> N-to-BNC adapter</a:t>
            </a:r>
          </a:p>
          <a:p>
            <a:endParaRPr lang="en-US" dirty="0"/>
          </a:p>
        </p:txBody>
      </p:sp>
      <p:pic>
        <p:nvPicPr>
          <p:cNvPr id="9218" name="Picture 2"/>
          <p:cNvPicPr>
            <a:picLocks noChangeAspect="1" noChangeArrowheads="1"/>
          </p:cNvPicPr>
          <p:nvPr/>
        </p:nvPicPr>
        <p:blipFill>
          <a:blip r:embed="rId4" cstate="print"/>
          <a:srcRect t="14545" b="12727"/>
          <a:stretch>
            <a:fillRect/>
          </a:stretch>
        </p:blipFill>
        <p:spPr bwMode="auto">
          <a:xfrm>
            <a:off x="2221992" y="5766816"/>
            <a:ext cx="1047750" cy="762000"/>
          </a:xfrm>
          <a:prstGeom prst="rect">
            <a:avLst/>
          </a:prstGeom>
          <a:noFill/>
          <a:ln w="9525">
            <a:noFill/>
            <a:miter lim="800000"/>
            <a:headEnd/>
            <a:tailEnd/>
          </a:ln>
        </p:spPr>
      </p:pic>
      <p:pic>
        <p:nvPicPr>
          <p:cNvPr id="9219" name="Picture 3"/>
          <p:cNvPicPr>
            <a:picLocks noChangeAspect="1" noChangeArrowheads="1"/>
          </p:cNvPicPr>
          <p:nvPr/>
        </p:nvPicPr>
        <p:blipFill>
          <a:blip r:embed="rId5" cstate="print"/>
          <a:srcRect l="6250" t="28125" r="6250" b="28125"/>
          <a:stretch>
            <a:fillRect/>
          </a:stretch>
        </p:blipFill>
        <p:spPr bwMode="auto">
          <a:xfrm>
            <a:off x="6070092" y="5476875"/>
            <a:ext cx="1866900" cy="933450"/>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t="6933"/>
          <a:stretch>
            <a:fillRect/>
          </a:stretch>
        </p:blipFill>
        <p:spPr bwMode="auto">
          <a:xfrm>
            <a:off x="2221992" y="4547616"/>
            <a:ext cx="1143000" cy="1063752"/>
          </a:xfrm>
          <a:prstGeom prst="rect">
            <a:avLst/>
          </a:prstGeom>
          <a:noFill/>
          <a:ln w="9525">
            <a:noFill/>
            <a:miter lim="800000"/>
            <a:headEnd/>
            <a:tailEnd/>
          </a:ln>
        </p:spPr>
      </p:pic>
      <p:pic>
        <p:nvPicPr>
          <p:cNvPr id="21" name="Picture 4" descr="Demo Board"/>
          <p:cNvPicPr>
            <a:picLocks noChangeAspect="1" noChangeArrowheads="1"/>
          </p:cNvPicPr>
          <p:nvPr/>
        </p:nvPicPr>
        <p:blipFill>
          <a:blip r:embed="rId7" cstate="print"/>
          <a:srcRect t="9859" r="470" b="1408"/>
          <a:stretch>
            <a:fillRect/>
          </a:stretch>
        </p:blipFill>
        <p:spPr bwMode="auto">
          <a:xfrm rot="16200000">
            <a:off x="2279799" y="2852429"/>
            <a:ext cx="1344056" cy="1599883"/>
          </a:xfrm>
          <a:prstGeom prst="rect">
            <a:avLst/>
          </a:prstGeom>
          <a:noFill/>
          <a:ln w="9525">
            <a:noFill/>
            <a:miter lim="800000"/>
            <a:headEnd/>
            <a:tailEnd/>
          </a:ln>
        </p:spPr>
      </p:pic>
      <p:pic>
        <p:nvPicPr>
          <p:cNvPr id="1027" name="Picture 3"/>
          <p:cNvPicPr>
            <a:picLocks noChangeAspect="1" noChangeArrowheads="1"/>
          </p:cNvPicPr>
          <p:nvPr/>
        </p:nvPicPr>
        <p:blipFill>
          <a:blip r:embed="rId8" cstate="print"/>
          <a:srcRect t="16000" b="20000"/>
          <a:stretch>
            <a:fillRect/>
          </a:stretch>
        </p:blipFill>
        <p:spPr bwMode="auto">
          <a:xfrm>
            <a:off x="1002792" y="1981200"/>
            <a:ext cx="1143000" cy="731520"/>
          </a:xfrm>
          <a:prstGeom prst="rect">
            <a:avLst/>
          </a:prstGeom>
          <a:noFill/>
          <a:ln w="9525">
            <a:noFill/>
            <a:miter lim="800000"/>
            <a:headEnd/>
            <a:tailEnd/>
          </a:ln>
        </p:spPr>
      </p:pic>
      <p:sp>
        <p:nvSpPr>
          <p:cNvPr id="23" name="Rectangle 21"/>
          <p:cNvSpPr>
            <a:spLocks noChangeArrowheads="1"/>
          </p:cNvSpPr>
          <p:nvPr/>
        </p:nvSpPr>
        <p:spPr bwMode="auto">
          <a:xfrm>
            <a:off x="4565904" y="3334512"/>
            <a:ext cx="4264152" cy="1905000"/>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t"/>
          <a:lstStyle/>
          <a:p>
            <a:pPr marL="173038" indent="-173038">
              <a:buFont typeface="Wingdings" pitchFamily="2" charset="2"/>
              <a:buChar char="q"/>
            </a:pPr>
            <a:r>
              <a:rPr lang="en-US" sz="1400" dirty="0" smtClean="0"/>
              <a:t>P6616 digital probe with extension ground tips </a:t>
            </a:r>
            <a:br>
              <a:rPr lang="en-US" sz="1400" dirty="0" smtClean="0"/>
            </a:br>
            <a:r>
              <a:rPr lang="en-US" sz="1400" dirty="0" smtClean="0"/>
              <a:t>connected to D0,  D1 and D2</a:t>
            </a:r>
            <a:br>
              <a:rPr lang="en-US" sz="1400" dirty="0" smtClean="0"/>
            </a:br>
            <a:r>
              <a:rPr lang="en-US" sz="1400" dirty="0" smtClean="0"/>
              <a:t/>
            </a:r>
            <a:br>
              <a:rPr lang="en-US" sz="1400" dirty="0" smtClean="0"/>
            </a:br>
            <a:r>
              <a:rPr lang="en-US" sz="1100" dirty="0" smtClean="0"/>
              <a:t>Extension ground</a:t>
            </a:r>
            <a:r>
              <a:rPr lang="en-US" sz="1100" dirty="0"/>
              <a:t/>
            </a:r>
            <a:br>
              <a:rPr lang="en-US" sz="1100" dirty="0"/>
            </a:br>
            <a:r>
              <a:rPr lang="en-US" sz="1100" dirty="0" smtClean="0"/>
              <a:t>tips can be found</a:t>
            </a:r>
            <a:br>
              <a:rPr lang="en-US" sz="1100" dirty="0" smtClean="0"/>
            </a:br>
            <a:r>
              <a:rPr lang="en-US" sz="1100" dirty="0" smtClean="0"/>
              <a:t>in the Logic Probe </a:t>
            </a:r>
            <a:br>
              <a:rPr lang="en-US" sz="1100" dirty="0" smtClean="0"/>
            </a:br>
            <a:r>
              <a:rPr lang="en-US" sz="1100" dirty="0" smtClean="0"/>
              <a:t>Accessories Kit</a:t>
            </a:r>
          </a:p>
        </p:txBody>
      </p:sp>
      <p:sp>
        <p:nvSpPr>
          <p:cNvPr id="24" name="Rectangle 21"/>
          <p:cNvSpPr>
            <a:spLocks noChangeArrowheads="1"/>
          </p:cNvSpPr>
          <p:nvPr/>
        </p:nvSpPr>
        <p:spPr bwMode="auto">
          <a:xfrm>
            <a:off x="4575048" y="5334000"/>
            <a:ext cx="4264152" cy="1219200"/>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t"/>
          <a:lstStyle/>
          <a:p>
            <a:pPr>
              <a:buFont typeface="Wingdings" pitchFamily="2" charset="2"/>
              <a:buChar char="q"/>
            </a:pPr>
            <a:r>
              <a:rPr lang="en-US" sz="1400" dirty="0" smtClean="0"/>
              <a:t> BNC cable</a:t>
            </a:r>
          </a:p>
          <a:p>
            <a:endParaRPr lang="en-US" dirty="0"/>
          </a:p>
        </p:txBody>
      </p:sp>
      <p:pic>
        <p:nvPicPr>
          <p:cNvPr id="25"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63640" y="3919728"/>
            <a:ext cx="1431521" cy="122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4" descr="C:\Users\randywh\Desktop\temp\probe.bm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88992" y="1981200"/>
            <a:ext cx="1505092" cy="1144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randywh\Desktop\temp\probe.bm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89192" y="1981200"/>
            <a:ext cx="1505092" cy="1144717"/>
          </a:xfrm>
          <a:prstGeom prst="rect">
            <a:avLst/>
          </a:prstGeom>
          <a:noFill/>
          <a:extLst>
            <a:ext uri="{909E8E84-426E-40DD-AFC4-6F175D3DCCD1}">
              <a14:hiddenFill xmlns:a14="http://schemas.microsoft.com/office/drawing/2010/main">
                <a:solidFill>
                  <a:srgbClr val="FFFFFF"/>
                </a:solidFill>
              </a14:hiddenFill>
            </a:ext>
          </a:extLst>
        </p:spPr>
      </p:pic>
      <p:sp>
        <p:nvSpPr>
          <p:cNvPr id="28" name="Down Arrow 27"/>
          <p:cNvSpPr/>
          <p:nvPr/>
        </p:nvSpPr>
        <p:spPr>
          <a:xfrm rot="5400000">
            <a:off x="7751254" y="2481262"/>
            <a:ext cx="142875" cy="228600"/>
          </a:xfrm>
          <a:prstGeom prst="down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9" name="TextBox 28"/>
          <p:cNvSpPr txBox="1"/>
          <p:nvPr/>
        </p:nvSpPr>
        <p:spPr>
          <a:xfrm>
            <a:off x="7927848" y="2456688"/>
            <a:ext cx="847344" cy="261610"/>
          </a:xfrm>
          <a:prstGeom prst="rect">
            <a:avLst/>
          </a:prstGeom>
          <a:noFill/>
        </p:spPr>
        <p:txBody>
          <a:bodyPr wrap="square" rtlCol="0">
            <a:spAutoFit/>
          </a:bodyPr>
          <a:lstStyle/>
          <a:p>
            <a:r>
              <a:rPr lang="en-US" sz="1100" smtClean="0"/>
              <a:t>Hook tip</a:t>
            </a:r>
            <a:endParaRPr lang="en-US" sz="1100" dirty="0"/>
          </a:p>
        </p:txBody>
      </p:sp>
      <p:sp>
        <p:nvSpPr>
          <p:cNvPr id="30" name="TextBox 29"/>
          <p:cNvSpPr txBox="1"/>
          <p:nvPr/>
        </p:nvSpPr>
        <p:spPr>
          <a:xfrm>
            <a:off x="4320970" y="6581001"/>
            <a:ext cx="502061" cy="276999"/>
          </a:xfrm>
          <a:prstGeom prst="rect">
            <a:avLst/>
          </a:prstGeom>
          <a:noFill/>
        </p:spPr>
        <p:txBody>
          <a:bodyPr wrap="none" rtlCol="0">
            <a:spAutoFit/>
          </a:bodyPr>
          <a:lstStyle/>
          <a:p>
            <a:r>
              <a:rPr lang="en-US" sz="1200" dirty="0" smtClean="0"/>
              <a:t>- 4 - </a:t>
            </a:r>
            <a:endParaRPr lang="en-US" sz="1200" dirty="0"/>
          </a:p>
        </p:txBody>
      </p:sp>
      <p:grpSp>
        <p:nvGrpSpPr>
          <p:cNvPr id="37" name="Group 60"/>
          <p:cNvGrpSpPr>
            <a:grpSpLocks/>
          </p:cNvGrpSpPr>
          <p:nvPr/>
        </p:nvGrpSpPr>
        <p:grpSpPr bwMode="auto">
          <a:xfrm>
            <a:off x="5943599" y="393700"/>
            <a:ext cx="2895601" cy="368300"/>
            <a:chOff x="3792" y="248"/>
            <a:chExt cx="1824" cy="241"/>
          </a:xfrm>
        </p:grpSpPr>
        <p:sp>
          <p:nvSpPr>
            <p:cNvPr id="38" name="Rectangle 50"/>
            <p:cNvSpPr>
              <a:spLocks noChangeArrowheads="1"/>
            </p:cNvSpPr>
            <p:nvPr/>
          </p:nvSpPr>
          <p:spPr bwMode="auto">
            <a:xfrm>
              <a:off x="3792" y="248"/>
              <a:ext cx="384" cy="240"/>
            </a:xfrm>
            <a:prstGeom prst="rect">
              <a:avLst/>
            </a:prstGeom>
            <a:solidFill>
              <a:srgbClr val="5E6A71"/>
            </a:solidFill>
            <a:ln w="9525">
              <a:noFill/>
              <a:miter lim="800000"/>
              <a:headEnd/>
              <a:tailEnd/>
            </a:ln>
            <a:effectLst/>
          </p:spPr>
          <p:txBody>
            <a:bodyPr wrap="none" anchor="ctr"/>
            <a:lstStyle/>
            <a:p>
              <a:endParaRPr lang="en-US">
                <a:latin typeface="+mj-lt"/>
              </a:endParaRPr>
            </a:p>
          </p:txBody>
        </p:sp>
        <p:sp>
          <p:nvSpPr>
            <p:cNvPr id="39" name="Rectangle 51"/>
            <p:cNvSpPr>
              <a:spLocks noChangeArrowheads="1"/>
            </p:cNvSpPr>
            <p:nvPr/>
          </p:nvSpPr>
          <p:spPr bwMode="auto">
            <a:xfrm>
              <a:off x="4608" y="248"/>
              <a:ext cx="336" cy="240"/>
            </a:xfrm>
            <a:prstGeom prst="rect">
              <a:avLst/>
            </a:prstGeom>
            <a:solidFill>
              <a:srgbClr val="BABABA"/>
            </a:solidFill>
            <a:ln w="9525">
              <a:noFill/>
              <a:miter lim="800000"/>
              <a:headEnd/>
              <a:tailEnd/>
            </a:ln>
            <a:effectLst/>
          </p:spPr>
          <p:txBody>
            <a:bodyPr wrap="none" anchor="ctr"/>
            <a:lstStyle/>
            <a:p>
              <a:endParaRPr lang="en-US">
                <a:latin typeface="+mj-lt"/>
              </a:endParaRPr>
            </a:p>
          </p:txBody>
        </p:sp>
        <p:sp>
          <p:nvSpPr>
            <p:cNvPr id="40" name="Rectangle 52"/>
            <p:cNvSpPr>
              <a:spLocks noChangeArrowheads="1"/>
            </p:cNvSpPr>
            <p:nvPr/>
          </p:nvSpPr>
          <p:spPr bwMode="auto">
            <a:xfrm>
              <a:off x="4512" y="248"/>
              <a:ext cx="48" cy="240"/>
            </a:xfrm>
            <a:prstGeom prst="rect">
              <a:avLst/>
            </a:prstGeom>
            <a:solidFill>
              <a:srgbClr val="5482AB"/>
            </a:solidFill>
            <a:ln w="9525">
              <a:noFill/>
              <a:miter lim="800000"/>
              <a:headEnd/>
              <a:tailEnd/>
            </a:ln>
            <a:effectLst/>
          </p:spPr>
          <p:txBody>
            <a:bodyPr wrap="none" anchor="ctr"/>
            <a:lstStyle/>
            <a:p>
              <a:endParaRPr lang="en-US">
                <a:latin typeface="+mj-lt"/>
              </a:endParaRPr>
            </a:p>
          </p:txBody>
        </p:sp>
        <p:sp>
          <p:nvSpPr>
            <p:cNvPr id="41" name="Rectangle 53"/>
            <p:cNvSpPr>
              <a:spLocks noChangeArrowheads="1"/>
            </p:cNvSpPr>
            <p:nvPr/>
          </p:nvSpPr>
          <p:spPr bwMode="auto">
            <a:xfrm>
              <a:off x="4944" y="248"/>
              <a:ext cx="528" cy="240"/>
            </a:xfrm>
            <a:prstGeom prst="rect">
              <a:avLst/>
            </a:prstGeom>
            <a:solidFill>
              <a:srgbClr val="DBDFE1"/>
            </a:solidFill>
            <a:ln w="9525">
              <a:noFill/>
              <a:miter lim="800000"/>
              <a:headEnd/>
              <a:tailEnd/>
            </a:ln>
            <a:effectLst/>
          </p:spPr>
          <p:txBody>
            <a:bodyPr wrap="none" anchor="ctr"/>
            <a:lstStyle/>
            <a:p>
              <a:endParaRPr lang="en-US">
                <a:latin typeface="+mj-lt"/>
              </a:endParaRPr>
            </a:p>
          </p:txBody>
        </p:sp>
        <p:sp>
          <p:nvSpPr>
            <p:cNvPr id="42" name="Rectangle 54"/>
            <p:cNvSpPr>
              <a:spLocks noChangeArrowheads="1"/>
            </p:cNvSpPr>
            <p:nvPr/>
          </p:nvSpPr>
          <p:spPr bwMode="auto">
            <a:xfrm>
              <a:off x="5472" y="249"/>
              <a:ext cx="144" cy="240"/>
            </a:xfrm>
            <a:prstGeom prst="rect">
              <a:avLst/>
            </a:prstGeom>
            <a:solidFill>
              <a:srgbClr val="CC0000"/>
            </a:solidFill>
            <a:ln w="9525">
              <a:noFill/>
              <a:miter lim="800000"/>
              <a:headEnd/>
              <a:tailEnd/>
            </a:ln>
            <a:effectLst/>
          </p:spPr>
          <p:txBody>
            <a:bodyPr wrap="none" anchor="ctr"/>
            <a:lstStyle/>
            <a:p>
              <a:endParaRPr lang="en-US">
                <a:latin typeface="+mj-lt"/>
              </a:endParaRPr>
            </a:p>
          </p:txBody>
        </p:sp>
      </p:grpSp>
    </p:spTree>
    <p:extLst>
      <p:ext uri="{BB962C8B-B14F-4D97-AF65-F5344CB8AC3E}">
        <p14:creationId xmlns:p14="http://schemas.microsoft.com/office/powerpoint/2010/main" val="29645085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Box 41"/>
          <p:cNvSpPr txBox="1">
            <a:spLocks noChangeArrowheads="1"/>
          </p:cNvSpPr>
          <p:nvPr/>
        </p:nvSpPr>
        <p:spPr bwMode="auto">
          <a:xfrm>
            <a:off x="76200" y="107950"/>
            <a:ext cx="5766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a:solidFill>
                  <a:srgbClr val="21076A"/>
                </a:solidFill>
                <a:latin typeface="HelveticaNeue LT 55 Roman"/>
              </a:rPr>
              <a:t> </a:t>
            </a:r>
            <a:r>
              <a:rPr lang="en-US" sz="2400" dirty="0" smtClean="0">
                <a:solidFill>
                  <a:srgbClr val="21076A"/>
                </a:solidFill>
                <a:latin typeface="HelveticaNeue LT 55 Roman"/>
              </a:rPr>
              <a:t>MDO4000B </a:t>
            </a:r>
            <a:r>
              <a:rPr lang="en-US" sz="2400" dirty="0">
                <a:solidFill>
                  <a:srgbClr val="21076A"/>
                </a:solidFill>
                <a:latin typeface="HelveticaNeue LT 55 Roman"/>
              </a:rPr>
              <a:t>Mixed </a:t>
            </a:r>
            <a:r>
              <a:rPr lang="en-US" sz="2400" dirty="0" smtClean="0">
                <a:solidFill>
                  <a:srgbClr val="21076A"/>
                </a:solidFill>
                <a:latin typeface="HelveticaNeue LT 55 Roman"/>
              </a:rPr>
              <a:t>Domain </a:t>
            </a:r>
            <a:r>
              <a:rPr lang="en-US" sz="2400" dirty="0">
                <a:solidFill>
                  <a:srgbClr val="21076A"/>
                </a:solidFill>
                <a:latin typeface="HelveticaNeue LT 55 Roman"/>
              </a:rPr>
              <a:t>Oscilloscope</a:t>
            </a:r>
          </a:p>
        </p:txBody>
      </p:sp>
      <p:sp>
        <p:nvSpPr>
          <p:cNvPr id="51" name="Text Box 42"/>
          <p:cNvSpPr txBox="1">
            <a:spLocks noChangeArrowheads="1"/>
          </p:cNvSpPr>
          <p:nvPr/>
        </p:nvSpPr>
        <p:spPr bwMode="auto">
          <a:xfrm>
            <a:off x="152400" y="488950"/>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solidFill>
                  <a:srgbClr val="5E6A71"/>
                </a:solidFill>
                <a:latin typeface="HelveticaNeue LT 55 Roman"/>
              </a:rPr>
              <a:t>Setting up for the Tour </a:t>
            </a:r>
            <a:endParaRPr lang="en-US" dirty="0">
              <a:solidFill>
                <a:srgbClr val="5E6A71"/>
              </a:solidFill>
              <a:latin typeface="HelveticaNeue LT 55 Roman"/>
            </a:endParaRPr>
          </a:p>
        </p:txBody>
      </p:sp>
      <p:sp>
        <p:nvSpPr>
          <p:cNvPr id="13" name="Rectangle 18"/>
          <p:cNvSpPr>
            <a:spLocks noChangeArrowheads="1"/>
          </p:cNvSpPr>
          <p:nvPr/>
        </p:nvSpPr>
        <p:spPr bwMode="auto">
          <a:xfrm>
            <a:off x="228599" y="894427"/>
            <a:ext cx="8610601" cy="979488"/>
          </a:xfrm>
          <a:prstGeom prst="rect">
            <a:avLst/>
          </a:prstGeom>
          <a:solidFill>
            <a:srgbClr val="C2D2EA"/>
          </a:solidFill>
          <a:ln w="9525">
            <a:solidFill>
              <a:schemeClr val="bg1"/>
            </a:solidFill>
            <a:miter lim="800000"/>
            <a:headEnd/>
            <a:tailEnd/>
          </a:ln>
        </p:spPr>
        <p:txBody>
          <a:bodyPr wrap="none" anchor="ctr"/>
          <a:lstStyle/>
          <a:p>
            <a:endParaRPr lang="en-US"/>
          </a:p>
        </p:txBody>
      </p:sp>
      <p:sp>
        <p:nvSpPr>
          <p:cNvPr id="14" name="Text Box 20"/>
          <p:cNvSpPr txBox="1">
            <a:spLocks noChangeArrowheads="1"/>
          </p:cNvSpPr>
          <p:nvPr/>
        </p:nvSpPr>
        <p:spPr bwMode="auto">
          <a:xfrm>
            <a:off x="228600" y="891941"/>
            <a:ext cx="853440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nSpc>
                <a:spcPct val="120000"/>
              </a:lnSpc>
              <a:buFont typeface="Webdings" pitchFamily="18" charset="2"/>
              <a:buNone/>
            </a:pPr>
            <a:r>
              <a:rPr lang="en-US" sz="1200" dirty="0" smtClean="0"/>
              <a:t>As with any test, one of the first steps is to connect the instrument to the device under test. For the initial exploration, a test board has been provided to output signals needed for the tour.  After you’ve completed the tour and have gained an understanding of how the MDO4000B operates, please feel free to connect to your own system and see how the MDO can help in your day-to-day work.</a:t>
            </a:r>
            <a:endParaRPr lang="en-US" sz="1200" dirty="0"/>
          </a:p>
        </p:txBody>
      </p:sp>
      <p:sp>
        <p:nvSpPr>
          <p:cNvPr id="15" name="Text Box 3"/>
          <p:cNvSpPr txBox="1">
            <a:spLocks noChangeArrowheads="1"/>
          </p:cNvSpPr>
          <p:nvPr/>
        </p:nvSpPr>
        <p:spPr bwMode="auto">
          <a:xfrm>
            <a:off x="228600" y="2567940"/>
            <a:ext cx="2743200" cy="1636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174625"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nSpc>
                <a:spcPct val="114000"/>
              </a:lnSpc>
              <a:buClr>
                <a:srgbClr val="5E6A71"/>
              </a:buClr>
              <a:buFont typeface="Wingdings" pitchFamily="2" charset="2"/>
              <a:buChar char="§"/>
            </a:pPr>
            <a:r>
              <a:rPr lang="en-US" sz="1100" dirty="0" smtClean="0"/>
              <a:t>Plug in and power on the oscilloscope.</a:t>
            </a:r>
            <a:endParaRPr lang="en-US" sz="1100" dirty="0"/>
          </a:p>
          <a:p>
            <a:pPr>
              <a:lnSpc>
                <a:spcPct val="114000"/>
              </a:lnSpc>
              <a:buClr>
                <a:srgbClr val="5E6A71"/>
              </a:buClr>
              <a:buFont typeface="Wingdings" pitchFamily="2" charset="2"/>
              <a:buChar char="§"/>
            </a:pPr>
            <a:r>
              <a:rPr lang="en-US" sz="1100" dirty="0" smtClean="0"/>
              <a:t>Insert the (2) male B connectors of the USB cable into the (2) USB host ports on the rear panel of the oscilloscope.</a:t>
            </a:r>
          </a:p>
          <a:p>
            <a:pPr>
              <a:lnSpc>
                <a:spcPct val="114000"/>
              </a:lnSpc>
              <a:buClr>
                <a:srgbClr val="5E6A71"/>
              </a:buClr>
              <a:buFont typeface="Wingdings" pitchFamily="2" charset="2"/>
              <a:buChar char="§"/>
            </a:pPr>
            <a:r>
              <a:rPr lang="en-US" sz="1100" dirty="0" smtClean="0"/>
              <a:t>Insert the (1) male A connector of the USB cable into the USB device port on the test board.  The board is on when the LEDs are lit.</a:t>
            </a:r>
          </a:p>
        </p:txBody>
      </p:sp>
      <p:sp>
        <p:nvSpPr>
          <p:cNvPr id="16" name="Text Box 8"/>
          <p:cNvSpPr txBox="1">
            <a:spLocks noChangeArrowheads="1"/>
          </p:cNvSpPr>
          <p:nvPr/>
        </p:nvSpPr>
        <p:spPr bwMode="auto">
          <a:xfrm>
            <a:off x="228600" y="1847029"/>
            <a:ext cx="5651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5400" b="1" dirty="0">
                <a:solidFill>
                  <a:srgbClr val="5482AB"/>
                </a:solidFill>
              </a:rPr>
              <a:t>1</a:t>
            </a:r>
          </a:p>
        </p:txBody>
      </p:sp>
      <p:sp>
        <p:nvSpPr>
          <p:cNvPr id="17" name="Text Box 9"/>
          <p:cNvSpPr txBox="1">
            <a:spLocks noChangeArrowheads="1"/>
          </p:cNvSpPr>
          <p:nvPr/>
        </p:nvSpPr>
        <p:spPr bwMode="auto">
          <a:xfrm>
            <a:off x="3112336" y="1847029"/>
            <a:ext cx="5651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5400" b="1" dirty="0">
                <a:solidFill>
                  <a:srgbClr val="5482AB"/>
                </a:solidFill>
              </a:rPr>
              <a:t>2</a:t>
            </a:r>
          </a:p>
        </p:txBody>
      </p:sp>
      <p:sp>
        <p:nvSpPr>
          <p:cNvPr id="18" name="Text Box 10"/>
          <p:cNvSpPr txBox="1">
            <a:spLocks noChangeArrowheads="1"/>
          </p:cNvSpPr>
          <p:nvPr/>
        </p:nvSpPr>
        <p:spPr bwMode="auto">
          <a:xfrm>
            <a:off x="6023754" y="1848037"/>
            <a:ext cx="5651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5400" b="1" dirty="0">
                <a:solidFill>
                  <a:srgbClr val="5482AB"/>
                </a:solidFill>
              </a:rPr>
              <a:t>3</a:t>
            </a:r>
          </a:p>
        </p:txBody>
      </p:sp>
      <p:sp>
        <p:nvSpPr>
          <p:cNvPr id="19" name="Rectangle 11"/>
          <p:cNvSpPr>
            <a:spLocks noChangeArrowheads="1"/>
          </p:cNvSpPr>
          <p:nvPr/>
        </p:nvSpPr>
        <p:spPr bwMode="auto">
          <a:xfrm>
            <a:off x="6544574" y="1972482"/>
            <a:ext cx="22184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smtClean="0">
                <a:solidFill>
                  <a:srgbClr val="21076A"/>
                </a:solidFill>
              </a:rPr>
              <a:t>Connecting the Probes to Test Board</a:t>
            </a:r>
            <a:endParaRPr lang="en-US" sz="1600" dirty="0">
              <a:solidFill>
                <a:srgbClr val="21076A"/>
              </a:solidFill>
            </a:endParaRPr>
          </a:p>
        </p:txBody>
      </p:sp>
      <p:sp>
        <p:nvSpPr>
          <p:cNvPr id="20" name="Rectangle 21"/>
          <p:cNvSpPr>
            <a:spLocks noChangeArrowheads="1"/>
          </p:cNvSpPr>
          <p:nvPr/>
        </p:nvSpPr>
        <p:spPr bwMode="auto">
          <a:xfrm>
            <a:off x="228600" y="1963917"/>
            <a:ext cx="2743200" cy="2608083"/>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21" name="Rectangle 22"/>
          <p:cNvSpPr>
            <a:spLocks noChangeArrowheads="1"/>
          </p:cNvSpPr>
          <p:nvPr/>
        </p:nvSpPr>
        <p:spPr bwMode="auto">
          <a:xfrm>
            <a:off x="3130664" y="1963914"/>
            <a:ext cx="2743200" cy="2608086"/>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22" name="Rectangle 23"/>
          <p:cNvSpPr>
            <a:spLocks noChangeArrowheads="1"/>
          </p:cNvSpPr>
          <p:nvPr/>
        </p:nvSpPr>
        <p:spPr bwMode="auto">
          <a:xfrm>
            <a:off x="6019800" y="1972794"/>
            <a:ext cx="2819400" cy="4428006"/>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23" name="Text Box 24"/>
          <p:cNvSpPr txBox="1">
            <a:spLocks noChangeArrowheads="1"/>
          </p:cNvSpPr>
          <p:nvPr/>
        </p:nvSpPr>
        <p:spPr bwMode="auto">
          <a:xfrm>
            <a:off x="3124200" y="2563341"/>
            <a:ext cx="2743200" cy="105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174625"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nSpc>
                <a:spcPct val="114000"/>
              </a:lnSpc>
              <a:buClr>
                <a:srgbClr val="5E6A71"/>
              </a:buClr>
              <a:buFont typeface="Wingdings" pitchFamily="2" charset="2"/>
              <a:buChar char="§"/>
            </a:pPr>
            <a:r>
              <a:rPr lang="en-US" sz="1100" dirty="0" smtClean="0"/>
              <a:t>Connect TPP1000 or TPP0500/B passive probes to Channel 1 and Channel 2 inputs on the oscilloscope.</a:t>
            </a:r>
          </a:p>
          <a:p>
            <a:pPr>
              <a:lnSpc>
                <a:spcPct val="114000"/>
              </a:lnSpc>
              <a:buClr>
                <a:srgbClr val="5E6A71"/>
              </a:buClr>
              <a:buFont typeface="Wingdings" pitchFamily="2" charset="2"/>
              <a:buChar char="§"/>
            </a:pPr>
            <a:r>
              <a:rPr lang="en-US" sz="1100" dirty="0" smtClean="0"/>
              <a:t>Connect the P6616 digital probe to the D15-D0 input on the oscilloscope. </a:t>
            </a:r>
          </a:p>
        </p:txBody>
      </p:sp>
      <p:sp>
        <p:nvSpPr>
          <p:cNvPr id="24" name="Text Box 25"/>
          <p:cNvSpPr txBox="1">
            <a:spLocks noChangeArrowheads="1"/>
          </p:cNvSpPr>
          <p:nvPr/>
        </p:nvSpPr>
        <p:spPr bwMode="auto">
          <a:xfrm>
            <a:off x="6036096" y="2565267"/>
            <a:ext cx="2726904" cy="3180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174625"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nSpc>
                <a:spcPct val="114000"/>
              </a:lnSpc>
              <a:buClr>
                <a:srgbClr val="5E6A71"/>
              </a:buClr>
              <a:buFont typeface="Wingdings" pitchFamily="2" charset="2"/>
              <a:buChar char="§"/>
            </a:pPr>
            <a:r>
              <a:rPr lang="en-US" sz="1100" dirty="0" smtClean="0"/>
              <a:t>Connect Channel 1 probe tip to </a:t>
            </a:r>
            <a:r>
              <a:rPr lang="en-US" sz="1100" b="1" dirty="0" smtClean="0"/>
              <a:t>VCO-1 Enable</a:t>
            </a:r>
            <a:r>
              <a:rPr lang="en-US" sz="1100" dirty="0" smtClean="0"/>
              <a:t> loop, connect Channel 2 probe tip to </a:t>
            </a:r>
            <a:r>
              <a:rPr lang="en-US" sz="1100" b="1" dirty="0" smtClean="0"/>
              <a:t>PLL-1</a:t>
            </a:r>
            <a:r>
              <a:rPr lang="en-US" sz="1100" dirty="0" smtClean="0"/>
              <a:t> loop and both probe grounds to </a:t>
            </a:r>
            <a:r>
              <a:rPr lang="en-US" sz="1100" b="1" dirty="0" smtClean="0"/>
              <a:t>GND</a:t>
            </a:r>
            <a:r>
              <a:rPr lang="en-US" sz="1100" dirty="0" smtClean="0"/>
              <a:t> on the test board.</a:t>
            </a:r>
          </a:p>
          <a:p>
            <a:pPr>
              <a:lnSpc>
                <a:spcPct val="114000"/>
              </a:lnSpc>
              <a:buClr>
                <a:srgbClr val="5E6A71"/>
              </a:buClr>
              <a:buFont typeface="Wingdings" pitchFamily="2" charset="2"/>
              <a:buChar char="§"/>
            </a:pPr>
            <a:r>
              <a:rPr lang="en-US" sz="1100" dirty="0" smtClean="0"/>
              <a:t>Connect Digital probe: </a:t>
            </a:r>
            <a:br>
              <a:rPr lang="en-US" sz="1100" dirty="0" smtClean="0"/>
            </a:br>
            <a:r>
              <a:rPr lang="en-US" sz="1100" dirty="0" smtClean="0"/>
              <a:t>D0 to </a:t>
            </a:r>
            <a:r>
              <a:rPr lang="en-US" sz="1100" b="1" dirty="0" smtClean="0"/>
              <a:t>SPI_CLK</a:t>
            </a:r>
            <a:r>
              <a:rPr lang="en-US" sz="1100" dirty="0" smtClean="0"/>
              <a:t>, </a:t>
            </a:r>
            <a:br>
              <a:rPr lang="en-US" sz="1100" dirty="0" smtClean="0"/>
            </a:br>
            <a:r>
              <a:rPr lang="en-US" sz="1100" dirty="0" smtClean="0"/>
              <a:t>D1 to </a:t>
            </a:r>
            <a:r>
              <a:rPr lang="en-US" sz="1100" b="1" dirty="0" smtClean="0"/>
              <a:t>SPI_SS-1</a:t>
            </a:r>
            <a:r>
              <a:rPr lang="en-US" sz="1100" dirty="0" smtClean="0"/>
              <a:t>,</a:t>
            </a:r>
            <a:br>
              <a:rPr lang="en-US" sz="1100" dirty="0" smtClean="0"/>
            </a:br>
            <a:r>
              <a:rPr lang="en-US" sz="1100" dirty="0" smtClean="0"/>
              <a:t>D2 to </a:t>
            </a:r>
            <a:r>
              <a:rPr lang="en-US" sz="1100" b="1" dirty="0" smtClean="0"/>
              <a:t>SPI_MOSI</a:t>
            </a:r>
            <a:r>
              <a:rPr lang="en-US" sz="1100" dirty="0" smtClean="0"/>
              <a:t> </a:t>
            </a:r>
            <a:br>
              <a:rPr lang="en-US" sz="1100" dirty="0" smtClean="0"/>
            </a:br>
            <a:r>
              <a:rPr lang="en-US" sz="1100" dirty="0" smtClean="0"/>
              <a:t>square pins on the test board.</a:t>
            </a:r>
          </a:p>
          <a:p>
            <a:pPr>
              <a:lnSpc>
                <a:spcPct val="114000"/>
              </a:lnSpc>
              <a:buClr>
                <a:srgbClr val="5E6A71"/>
              </a:buClr>
              <a:buFont typeface="Wingdings" pitchFamily="2" charset="2"/>
              <a:buChar char="§"/>
            </a:pPr>
            <a:r>
              <a:rPr lang="en-US" sz="1100" dirty="0" smtClean="0"/>
              <a:t>Connect the N-to-BNC adapter to the RF input on the oscilloscope.</a:t>
            </a:r>
          </a:p>
          <a:p>
            <a:pPr>
              <a:lnSpc>
                <a:spcPct val="114000"/>
              </a:lnSpc>
              <a:buClr>
                <a:srgbClr val="5E6A71"/>
              </a:buClr>
              <a:buFont typeface="Wingdings" pitchFamily="2" charset="2"/>
              <a:buChar char="§"/>
            </a:pPr>
            <a:r>
              <a:rPr lang="en-US" sz="1100" dirty="0" smtClean="0"/>
              <a:t>Connect the BNC cable to the N-to-BNC adapter.  Connect the other end of the cable to the </a:t>
            </a:r>
            <a:r>
              <a:rPr lang="en-US" sz="1100" b="1" dirty="0" smtClean="0"/>
              <a:t>RF Out </a:t>
            </a:r>
            <a:r>
              <a:rPr lang="en-US" sz="1100" dirty="0" smtClean="0"/>
              <a:t>BNC connector on the test board.</a:t>
            </a:r>
          </a:p>
        </p:txBody>
      </p:sp>
      <p:sp>
        <p:nvSpPr>
          <p:cNvPr id="33" name="TextBox 50"/>
          <p:cNvSpPr txBox="1">
            <a:spLocks noChangeArrowheads="1"/>
          </p:cNvSpPr>
          <p:nvPr/>
        </p:nvSpPr>
        <p:spPr bwMode="auto">
          <a:xfrm>
            <a:off x="3663620" y="1969995"/>
            <a:ext cx="22210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600" dirty="0" smtClean="0">
                <a:solidFill>
                  <a:srgbClr val="21076A"/>
                </a:solidFill>
              </a:rPr>
              <a:t>Attach Probes to the Scope</a:t>
            </a:r>
            <a:endParaRPr lang="en-US" sz="1600" dirty="0">
              <a:solidFill>
                <a:srgbClr val="21076A"/>
              </a:solidFill>
            </a:endParaRPr>
          </a:p>
        </p:txBody>
      </p:sp>
      <p:sp>
        <p:nvSpPr>
          <p:cNvPr id="34" name="TextBox 50"/>
          <p:cNvSpPr txBox="1">
            <a:spLocks noChangeArrowheads="1"/>
          </p:cNvSpPr>
          <p:nvPr/>
        </p:nvSpPr>
        <p:spPr bwMode="auto">
          <a:xfrm>
            <a:off x="729562" y="1966683"/>
            <a:ext cx="23184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600" dirty="0" smtClean="0">
                <a:solidFill>
                  <a:srgbClr val="21076A"/>
                </a:solidFill>
              </a:rPr>
              <a:t>Setup the Oscilloscope and the Test Board</a:t>
            </a:r>
            <a:endParaRPr lang="en-US" sz="1600" dirty="0">
              <a:solidFill>
                <a:srgbClr val="21076A"/>
              </a:solidFill>
            </a:endParaRPr>
          </a:p>
        </p:txBody>
      </p:sp>
      <p:pic>
        <p:nvPicPr>
          <p:cNvPr id="38" name="Picture 4" descr="Demo Board"/>
          <p:cNvPicPr>
            <a:picLocks noChangeAspect="1" noChangeArrowheads="1"/>
          </p:cNvPicPr>
          <p:nvPr/>
        </p:nvPicPr>
        <p:blipFill>
          <a:blip r:embed="rId3" cstate="print"/>
          <a:srcRect t="9859" r="470" b="1408"/>
          <a:stretch>
            <a:fillRect/>
          </a:stretch>
        </p:blipFill>
        <p:spPr bwMode="auto">
          <a:xfrm rot="16200000">
            <a:off x="2156816" y="4540352"/>
            <a:ext cx="1770175" cy="2103120"/>
          </a:xfrm>
          <a:prstGeom prst="rect">
            <a:avLst/>
          </a:prstGeom>
          <a:noFill/>
          <a:ln w="9525">
            <a:noFill/>
            <a:miter lim="800000"/>
            <a:headEnd/>
            <a:tailEnd/>
          </a:ln>
        </p:spPr>
      </p:pic>
      <p:sp>
        <p:nvSpPr>
          <p:cNvPr id="43" name="Down Arrow 42"/>
          <p:cNvSpPr/>
          <p:nvPr/>
        </p:nvSpPr>
        <p:spPr>
          <a:xfrm rot="16200000">
            <a:off x="1758887" y="6243639"/>
            <a:ext cx="142875" cy="228600"/>
          </a:xfrm>
          <a:prstGeom prst="down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2" name="Down Arrow 31"/>
          <p:cNvSpPr/>
          <p:nvPr/>
        </p:nvSpPr>
        <p:spPr>
          <a:xfrm rot="5400000">
            <a:off x="3703510" y="4725686"/>
            <a:ext cx="142875" cy="228600"/>
          </a:xfrm>
          <a:prstGeom prst="down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5" name="Down Arrow 34"/>
          <p:cNvSpPr/>
          <p:nvPr/>
        </p:nvSpPr>
        <p:spPr>
          <a:xfrm rot="5400000">
            <a:off x="4157662" y="5443538"/>
            <a:ext cx="142875" cy="228600"/>
          </a:xfrm>
          <a:prstGeom prst="down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47" name="TextBox 46"/>
          <p:cNvSpPr txBox="1"/>
          <p:nvPr/>
        </p:nvSpPr>
        <p:spPr>
          <a:xfrm>
            <a:off x="3880104" y="4702540"/>
            <a:ext cx="1600200" cy="246221"/>
          </a:xfrm>
          <a:prstGeom prst="rect">
            <a:avLst/>
          </a:prstGeom>
          <a:noFill/>
        </p:spPr>
        <p:txBody>
          <a:bodyPr wrap="square" rtlCol="0">
            <a:spAutoFit/>
          </a:bodyPr>
          <a:lstStyle/>
          <a:p>
            <a:r>
              <a:rPr lang="en-US" sz="1000" dirty="0" smtClean="0"/>
              <a:t>Connect BNC cable here</a:t>
            </a:r>
            <a:endParaRPr lang="en-US" sz="1000" dirty="0"/>
          </a:p>
        </p:txBody>
      </p:sp>
      <p:sp>
        <p:nvSpPr>
          <p:cNvPr id="48" name="TextBox 47"/>
          <p:cNvSpPr txBox="1"/>
          <p:nvPr/>
        </p:nvSpPr>
        <p:spPr>
          <a:xfrm>
            <a:off x="4334256" y="5431536"/>
            <a:ext cx="1600200" cy="400110"/>
          </a:xfrm>
          <a:prstGeom prst="rect">
            <a:avLst/>
          </a:prstGeom>
          <a:noFill/>
        </p:spPr>
        <p:txBody>
          <a:bodyPr wrap="square" rtlCol="0">
            <a:spAutoFit/>
          </a:bodyPr>
          <a:lstStyle/>
          <a:p>
            <a:r>
              <a:rPr lang="en-US" sz="1000" dirty="0" smtClean="0"/>
              <a:t>Connect passive probe tips here</a:t>
            </a:r>
            <a:endParaRPr lang="en-US" sz="1000" dirty="0"/>
          </a:p>
        </p:txBody>
      </p:sp>
      <p:sp>
        <p:nvSpPr>
          <p:cNvPr id="49" name="TextBox 48"/>
          <p:cNvSpPr txBox="1"/>
          <p:nvPr/>
        </p:nvSpPr>
        <p:spPr>
          <a:xfrm>
            <a:off x="76200" y="6230779"/>
            <a:ext cx="1600200" cy="246221"/>
          </a:xfrm>
          <a:prstGeom prst="rect">
            <a:avLst/>
          </a:prstGeom>
          <a:noFill/>
        </p:spPr>
        <p:txBody>
          <a:bodyPr wrap="square" rtlCol="0">
            <a:spAutoFit/>
          </a:bodyPr>
          <a:lstStyle/>
          <a:p>
            <a:pPr algn="r"/>
            <a:r>
              <a:rPr lang="en-US" sz="1000" dirty="0" smtClean="0"/>
              <a:t>Insert USB cable here</a:t>
            </a:r>
            <a:endParaRPr lang="en-US" sz="1000" dirty="0"/>
          </a:p>
        </p:txBody>
      </p:sp>
      <p:sp>
        <p:nvSpPr>
          <p:cNvPr id="52" name="Down Arrow 51"/>
          <p:cNvSpPr/>
          <p:nvPr/>
        </p:nvSpPr>
        <p:spPr>
          <a:xfrm rot="5400000">
            <a:off x="4157663" y="5605462"/>
            <a:ext cx="142875" cy="228600"/>
          </a:xfrm>
          <a:prstGeom prst="down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53" name="TextBox 52"/>
          <p:cNvSpPr txBox="1"/>
          <p:nvPr/>
        </p:nvSpPr>
        <p:spPr>
          <a:xfrm>
            <a:off x="4160520" y="4929283"/>
            <a:ext cx="1600200" cy="400110"/>
          </a:xfrm>
          <a:prstGeom prst="rect">
            <a:avLst/>
          </a:prstGeom>
          <a:noFill/>
        </p:spPr>
        <p:txBody>
          <a:bodyPr wrap="square" rtlCol="0">
            <a:spAutoFit/>
          </a:bodyPr>
          <a:lstStyle/>
          <a:p>
            <a:r>
              <a:rPr lang="en-US" sz="1000" dirty="0" smtClean="0"/>
              <a:t>Connect digital probe D0, D1, and D2 here</a:t>
            </a:r>
            <a:endParaRPr lang="en-US" sz="1000" dirty="0"/>
          </a:p>
        </p:txBody>
      </p:sp>
      <p:sp>
        <p:nvSpPr>
          <p:cNvPr id="54" name="Down Arrow 53"/>
          <p:cNvSpPr/>
          <p:nvPr/>
        </p:nvSpPr>
        <p:spPr>
          <a:xfrm rot="5400000">
            <a:off x="3996118" y="5022914"/>
            <a:ext cx="142875" cy="228600"/>
          </a:xfrm>
          <a:prstGeom prst="down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6" name="TextBox 35"/>
          <p:cNvSpPr txBox="1"/>
          <p:nvPr/>
        </p:nvSpPr>
        <p:spPr>
          <a:xfrm>
            <a:off x="4320970" y="6581001"/>
            <a:ext cx="502061" cy="276999"/>
          </a:xfrm>
          <a:prstGeom prst="rect">
            <a:avLst/>
          </a:prstGeom>
          <a:noFill/>
        </p:spPr>
        <p:txBody>
          <a:bodyPr wrap="none" rtlCol="0">
            <a:spAutoFit/>
          </a:bodyPr>
          <a:lstStyle/>
          <a:p>
            <a:r>
              <a:rPr lang="en-US" sz="1200" dirty="0" smtClean="0"/>
              <a:t>- 5 - </a:t>
            </a:r>
            <a:endParaRPr lang="en-US" sz="1200" dirty="0"/>
          </a:p>
        </p:txBody>
      </p:sp>
      <p:grpSp>
        <p:nvGrpSpPr>
          <p:cNvPr id="59" name="Group 60"/>
          <p:cNvGrpSpPr>
            <a:grpSpLocks/>
          </p:cNvGrpSpPr>
          <p:nvPr/>
        </p:nvGrpSpPr>
        <p:grpSpPr bwMode="auto">
          <a:xfrm>
            <a:off x="5943599" y="393700"/>
            <a:ext cx="2895601" cy="368300"/>
            <a:chOff x="3792" y="248"/>
            <a:chExt cx="1824" cy="241"/>
          </a:xfrm>
        </p:grpSpPr>
        <p:sp>
          <p:nvSpPr>
            <p:cNvPr id="60" name="Rectangle 50"/>
            <p:cNvSpPr>
              <a:spLocks noChangeArrowheads="1"/>
            </p:cNvSpPr>
            <p:nvPr/>
          </p:nvSpPr>
          <p:spPr bwMode="auto">
            <a:xfrm>
              <a:off x="3792" y="248"/>
              <a:ext cx="384" cy="240"/>
            </a:xfrm>
            <a:prstGeom prst="rect">
              <a:avLst/>
            </a:prstGeom>
            <a:solidFill>
              <a:srgbClr val="5E6A71"/>
            </a:solidFill>
            <a:ln w="9525">
              <a:noFill/>
              <a:miter lim="800000"/>
              <a:headEnd/>
              <a:tailEnd/>
            </a:ln>
            <a:effectLst/>
          </p:spPr>
          <p:txBody>
            <a:bodyPr wrap="none" anchor="ctr"/>
            <a:lstStyle/>
            <a:p>
              <a:endParaRPr lang="en-US">
                <a:latin typeface="+mj-lt"/>
              </a:endParaRPr>
            </a:p>
          </p:txBody>
        </p:sp>
        <p:sp>
          <p:nvSpPr>
            <p:cNvPr id="61" name="Rectangle 51"/>
            <p:cNvSpPr>
              <a:spLocks noChangeArrowheads="1"/>
            </p:cNvSpPr>
            <p:nvPr/>
          </p:nvSpPr>
          <p:spPr bwMode="auto">
            <a:xfrm>
              <a:off x="4608" y="248"/>
              <a:ext cx="336" cy="240"/>
            </a:xfrm>
            <a:prstGeom prst="rect">
              <a:avLst/>
            </a:prstGeom>
            <a:solidFill>
              <a:srgbClr val="BABABA"/>
            </a:solidFill>
            <a:ln w="9525">
              <a:noFill/>
              <a:miter lim="800000"/>
              <a:headEnd/>
              <a:tailEnd/>
            </a:ln>
            <a:effectLst/>
          </p:spPr>
          <p:txBody>
            <a:bodyPr wrap="none" anchor="ctr"/>
            <a:lstStyle/>
            <a:p>
              <a:endParaRPr lang="en-US">
                <a:latin typeface="+mj-lt"/>
              </a:endParaRPr>
            </a:p>
          </p:txBody>
        </p:sp>
        <p:sp>
          <p:nvSpPr>
            <p:cNvPr id="62" name="Rectangle 52"/>
            <p:cNvSpPr>
              <a:spLocks noChangeArrowheads="1"/>
            </p:cNvSpPr>
            <p:nvPr/>
          </p:nvSpPr>
          <p:spPr bwMode="auto">
            <a:xfrm>
              <a:off x="4512" y="248"/>
              <a:ext cx="48" cy="240"/>
            </a:xfrm>
            <a:prstGeom prst="rect">
              <a:avLst/>
            </a:prstGeom>
            <a:solidFill>
              <a:srgbClr val="5482AB"/>
            </a:solidFill>
            <a:ln w="9525">
              <a:noFill/>
              <a:miter lim="800000"/>
              <a:headEnd/>
              <a:tailEnd/>
            </a:ln>
            <a:effectLst/>
          </p:spPr>
          <p:txBody>
            <a:bodyPr wrap="none" anchor="ctr"/>
            <a:lstStyle/>
            <a:p>
              <a:endParaRPr lang="en-US">
                <a:latin typeface="+mj-lt"/>
              </a:endParaRPr>
            </a:p>
          </p:txBody>
        </p:sp>
        <p:sp>
          <p:nvSpPr>
            <p:cNvPr id="63" name="Rectangle 53"/>
            <p:cNvSpPr>
              <a:spLocks noChangeArrowheads="1"/>
            </p:cNvSpPr>
            <p:nvPr/>
          </p:nvSpPr>
          <p:spPr bwMode="auto">
            <a:xfrm>
              <a:off x="4944" y="248"/>
              <a:ext cx="528" cy="240"/>
            </a:xfrm>
            <a:prstGeom prst="rect">
              <a:avLst/>
            </a:prstGeom>
            <a:solidFill>
              <a:srgbClr val="DBDFE1"/>
            </a:solidFill>
            <a:ln w="9525">
              <a:noFill/>
              <a:miter lim="800000"/>
              <a:headEnd/>
              <a:tailEnd/>
            </a:ln>
            <a:effectLst/>
          </p:spPr>
          <p:txBody>
            <a:bodyPr wrap="none" anchor="ctr"/>
            <a:lstStyle/>
            <a:p>
              <a:endParaRPr lang="en-US">
                <a:latin typeface="+mj-lt"/>
              </a:endParaRPr>
            </a:p>
          </p:txBody>
        </p:sp>
        <p:sp>
          <p:nvSpPr>
            <p:cNvPr id="64" name="Rectangle 54"/>
            <p:cNvSpPr>
              <a:spLocks noChangeArrowheads="1"/>
            </p:cNvSpPr>
            <p:nvPr/>
          </p:nvSpPr>
          <p:spPr bwMode="auto">
            <a:xfrm>
              <a:off x="5472" y="249"/>
              <a:ext cx="144" cy="240"/>
            </a:xfrm>
            <a:prstGeom prst="rect">
              <a:avLst/>
            </a:prstGeom>
            <a:solidFill>
              <a:srgbClr val="CC0000"/>
            </a:solidFill>
            <a:ln w="9525">
              <a:noFill/>
              <a:miter lim="800000"/>
              <a:headEnd/>
              <a:tailEnd/>
            </a:ln>
            <a:effectLst/>
          </p:spPr>
          <p:txBody>
            <a:bodyPr wrap="none" anchor="ctr"/>
            <a:lstStyle/>
            <a:p>
              <a:endParaRPr lang="en-US">
                <a:latin typeface="+mj-lt"/>
              </a:endParaRPr>
            </a:p>
          </p:txBody>
        </p:sp>
      </p:grpSp>
    </p:spTree>
    <p:extLst>
      <p:ext uri="{BB962C8B-B14F-4D97-AF65-F5344CB8AC3E}">
        <p14:creationId xmlns:p14="http://schemas.microsoft.com/office/powerpoint/2010/main" val="29645085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13"/>
          <p:cNvSpPr>
            <a:spLocks noChangeArrowheads="1"/>
          </p:cNvSpPr>
          <p:nvPr/>
        </p:nvSpPr>
        <p:spPr bwMode="auto">
          <a:xfrm>
            <a:off x="270296" y="1715067"/>
            <a:ext cx="8568904" cy="266133"/>
          </a:xfrm>
          <a:prstGeom prst="rect">
            <a:avLst/>
          </a:prstGeom>
          <a:solidFill>
            <a:srgbClr val="A4B3C9">
              <a:alpha val="25000"/>
            </a:srgbClr>
          </a:solidFill>
          <a:ln w="9525">
            <a:solidFill>
              <a:schemeClr val="bg1"/>
            </a:solidFill>
            <a:miter lim="800000"/>
            <a:headEnd/>
            <a:tailEnd/>
          </a:ln>
          <a:effectLst/>
        </p:spPr>
        <p:txBody>
          <a:bodyPr wrap="none" anchor="ctr"/>
          <a:lstStyle/>
          <a:p>
            <a:endParaRPr lang="en-US"/>
          </a:p>
        </p:txBody>
      </p:sp>
      <p:sp>
        <p:nvSpPr>
          <p:cNvPr id="50" name="Text Box 41"/>
          <p:cNvSpPr txBox="1">
            <a:spLocks noChangeArrowheads="1"/>
          </p:cNvSpPr>
          <p:nvPr/>
        </p:nvSpPr>
        <p:spPr bwMode="auto">
          <a:xfrm>
            <a:off x="76200" y="107950"/>
            <a:ext cx="57326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a:solidFill>
                  <a:srgbClr val="21076A"/>
                </a:solidFill>
                <a:latin typeface="HelveticaNeue LT 55 Roman"/>
              </a:rPr>
              <a:t> </a:t>
            </a:r>
            <a:r>
              <a:rPr lang="en-US" sz="2400" dirty="0" smtClean="0">
                <a:solidFill>
                  <a:srgbClr val="21076A"/>
                </a:solidFill>
                <a:latin typeface="HelveticaNeue LT 55 Roman"/>
              </a:rPr>
              <a:t>MDO4000B </a:t>
            </a:r>
            <a:r>
              <a:rPr lang="en-US" sz="2400" dirty="0">
                <a:solidFill>
                  <a:srgbClr val="21076A"/>
                </a:solidFill>
                <a:latin typeface="HelveticaNeue LT 55 Roman"/>
              </a:rPr>
              <a:t>Mixed </a:t>
            </a:r>
            <a:r>
              <a:rPr lang="en-US" sz="2400" dirty="0" smtClean="0">
                <a:solidFill>
                  <a:srgbClr val="21076A"/>
                </a:solidFill>
                <a:latin typeface="HelveticaNeue LT 55 Roman"/>
              </a:rPr>
              <a:t>Domain </a:t>
            </a:r>
            <a:r>
              <a:rPr lang="en-US" sz="2400" dirty="0">
                <a:solidFill>
                  <a:srgbClr val="21076A"/>
                </a:solidFill>
                <a:latin typeface="HelveticaNeue LT 55 Roman"/>
              </a:rPr>
              <a:t>Oscilloscope</a:t>
            </a:r>
          </a:p>
        </p:txBody>
      </p:sp>
      <p:sp>
        <p:nvSpPr>
          <p:cNvPr id="51" name="Text Box 42"/>
          <p:cNvSpPr txBox="1">
            <a:spLocks noChangeArrowheads="1"/>
          </p:cNvSpPr>
          <p:nvPr/>
        </p:nvSpPr>
        <p:spPr bwMode="auto">
          <a:xfrm>
            <a:off x="152400" y="488950"/>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solidFill>
                  <a:srgbClr val="5E6A71"/>
                </a:solidFill>
                <a:latin typeface="HelveticaNeue LT 55 Roman"/>
              </a:rPr>
              <a:t>Basic Spectrum Analysis</a:t>
            </a:r>
            <a:endParaRPr lang="en-US" dirty="0">
              <a:solidFill>
                <a:srgbClr val="5E6A71"/>
              </a:solidFill>
              <a:latin typeface="HelveticaNeue LT 55 Roman"/>
            </a:endParaRPr>
          </a:p>
        </p:txBody>
      </p:sp>
      <p:sp>
        <p:nvSpPr>
          <p:cNvPr id="13" name="Rectangle 18"/>
          <p:cNvSpPr>
            <a:spLocks noChangeArrowheads="1"/>
          </p:cNvSpPr>
          <p:nvPr/>
        </p:nvSpPr>
        <p:spPr bwMode="auto">
          <a:xfrm>
            <a:off x="271729" y="914400"/>
            <a:ext cx="8571965" cy="757130"/>
          </a:xfrm>
          <a:prstGeom prst="rect">
            <a:avLst/>
          </a:prstGeom>
          <a:solidFill>
            <a:srgbClr val="C2D2EA"/>
          </a:solidFill>
          <a:ln w="9525">
            <a:solidFill>
              <a:schemeClr val="bg1"/>
            </a:solidFill>
            <a:miter lim="800000"/>
            <a:headEnd/>
            <a:tailEnd/>
          </a:ln>
        </p:spPr>
        <p:txBody>
          <a:bodyPr wrap="none" anchor="ctr"/>
          <a:lstStyle/>
          <a:p>
            <a:endParaRPr lang="en-US" dirty="0"/>
          </a:p>
        </p:txBody>
      </p:sp>
      <p:sp>
        <p:nvSpPr>
          <p:cNvPr id="14" name="Text Box 20"/>
          <p:cNvSpPr txBox="1">
            <a:spLocks noChangeArrowheads="1"/>
          </p:cNvSpPr>
          <p:nvPr/>
        </p:nvSpPr>
        <p:spPr bwMode="auto">
          <a:xfrm>
            <a:off x="304800" y="914400"/>
            <a:ext cx="85344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nSpc>
                <a:spcPct val="120000"/>
              </a:lnSpc>
              <a:buFont typeface="Webdings" pitchFamily="18" charset="2"/>
              <a:buNone/>
            </a:pPr>
            <a:r>
              <a:rPr lang="en-US" sz="1200" dirty="0" smtClean="0"/>
              <a:t>The MDO4000B is the world’s first oscilloscope with an integrated spectrum analyzer.  When the need arises to view RF signals, it is far simpler and faster to continue using your tool of choice – the oscilloscope – rather than finding and relearning a spectrum analyzer.</a:t>
            </a:r>
            <a:endParaRPr lang="en-US" sz="1200" dirty="0"/>
          </a:p>
        </p:txBody>
      </p:sp>
      <p:sp>
        <p:nvSpPr>
          <p:cNvPr id="15" name="Text Box 3"/>
          <p:cNvSpPr txBox="1">
            <a:spLocks noChangeArrowheads="1"/>
          </p:cNvSpPr>
          <p:nvPr/>
        </p:nvSpPr>
        <p:spPr bwMode="auto">
          <a:xfrm>
            <a:off x="278923" y="2693612"/>
            <a:ext cx="2743200" cy="17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174625"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nSpc>
                <a:spcPct val="40000"/>
              </a:lnSpc>
            </a:pPr>
            <a:endParaRPr lang="en-US" sz="1100" b="1" dirty="0">
              <a:solidFill>
                <a:srgbClr val="21076A"/>
              </a:solidFill>
              <a:latin typeface="Verdana" pitchFamily="34" charset="0"/>
            </a:endParaRPr>
          </a:p>
          <a:p>
            <a:pPr>
              <a:lnSpc>
                <a:spcPct val="114000"/>
              </a:lnSpc>
              <a:buClr>
                <a:srgbClr val="5E6A71"/>
              </a:buClr>
              <a:buFont typeface="Wingdings" pitchFamily="2" charset="2"/>
              <a:buChar char="§"/>
            </a:pPr>
            <a:r>
              <a:rPr lang="en-US" sz="1100" dirty="0" smtClean="0"/>
              <a:t>Push the </a:t>
            </a:r>
            <a:r>
              <a:rPr lang="en-US" sz="1100" b="1" dirty="0" smtClean="0"/>
              <a:t>Mode</a:t>
            </a:r>
            <a:r>
              <a:rPr lang="en-US" sz="1100" dirty="0" smtClean="0"/>
              <a:t> </a:t>
            </a:r>
            <a:r>
              <a:rPr lang="en-US" sz="1100" dirty="0"/>
              <a:t>button on the </a:t>
            </a:r>
            <a:r>
              <a:rPr lang="en-US" sz="1100" dirty="0" smtClean="0"/>
              <a:t>test </a:t>
            </a:r>
            <a:r>
              <a:rPr lang="en-US" sz="1100" dirty="0"/>
              <a:t>board until </a:t>
            </a:r>
            <a:r>
              <a:rPr lang="en-US" sz="1100" dirty="0" smtClean="0"/>
              <a:t>the </a:t>
            </a:r>
            <a:r>
              <a:rPr lang="en-US" sz="1100" u="sng" dirty="0" smtClean="0"/>
              <a:t>CW</a:t>
            </a:r>
            <a:r>
              <a:rPr lang="en-US" sz="1100" dirty="0" smtClean="0"/>
              <a:t> LED </a:t>
            </a:r>
            <a:r>
              <a:rPr lang="en-US" sz="1100" dirty="0"/>
              <a:t>is </a:t>
            </a:r>
            <a:r>
              <a:rPr lang="en-US" sz="1100" dirty="0" smtClean="0"/>
              <a:t>lit.</a:t>
            </a:r>
            <a:endParaRPr lang="en-US" sz="1100" dirty="0"/>
          </a:p>
          <a:p>
            <a:pPr>
              <a:lnSpc>
                <a:spcPct val="114000"/>
              </a:lnSpc>
              <a:buClr>
                <a:srgbClr val="5E6A71"/>
              </a:buClr>
              <a:buFont typeface="Wingdings" pitchFamily="2" charset="2"/>
              <a:buChar char="§"/>
            </a:pPr>
            <a:r>
              <a:rPr lang="en-US" sz="1100" dirty="0" smtClean="0"/>
              <a:t>Press the </a:t>
            </a:r>
            <a:r>
              <a:rPr lang="en-US" sz="1100" b="1" dirty="0" smtClean="0"/>
              <a:t>Default </a:t>
            </a:r>
            <a:r>
              <a:rPr lang="en-US" sz="1100" b="1" dirty="0"/>
              <a:t>Setup</a:t>
            </a:r>
            <a:r>
              <a:rPr lang="en-US" sz="1100" dirty="0"/>
              <a:t> </a:t>
            </a:r>
            <a:r>
              <a:rPr lang="en-US" sz="1100" dirty="0" smtClean="0"/>
              <a:t>front-panel button.</a:t>
            </a:r>
          </a:p>
          <a:p>
            <a:pPr>
              <a:lnSpc>
                <a:spcPct val="114000"/>
              </a:lnSpc>
              <a:buClr>
                <a:srgbClr val="5E6A71"/>
              </a:buClr>
              <a:buFont typeface="Wingdings" pitchFamily="2" charset="2"/>
              <a:buChar char="§"/>
            </a:pPr>
            <a:r>
              <a:rPr lang="en-US" sz="1100" dirty="0" smtClean="0"/>
              <a:t>Press the </a:t>
            </a:r>
            <a:r>
              <a:rPr lang="en-US" sz="1100" b="1" dirty="0" smtClean="0"/>
              <a:t>Ch1</a:t>
            </a:r>
            <a:r>
              <a:rPr lang="en-US" sz="1100" dirty="0" smtClean="0"/>
              <a:t> front-panel button </a:t>
            </a:r>
            <a:r>
              <a:rPr lang="en-US" sz="1100" u="sng" dirty="0" smtClean="0"/>
              <a:t>twice</a:t>
            </a:r>
            <a:r>
              <a:rPr lang="en-US" sz="1100" dirty="0" smtClean="0"/>
              <a:t> to turn off Ch1</a:t>
            </a:r>
          </a:p>
          <a:p>
            <a:pPr>
              <a:lnSpc>
                <a:spcPct val="114000"/>
              </a:lnSpc>
              <a:buClr>
                <a:srgbClr val="5E6A71"/>
              </a:buClr>
              <a:buFont typeface="Wingdings" pitchFamily="2" charset="2"/>
              <a:buChar char="§"/>
            </a:pPr>
            <a:r>
              <a:rPr lang="en-US" sz="1100" dirty="0" smtClean="0"/>
              <a:t>Press </a:t>
            </a:r>
            <a:r>
              <a:rPr lang="en-US" sz="1100" b="1" dirty="0" smtClean="0"/>
              <a:t>RF</a:t>
            </a:r>
            <a:r>
              <a:rPr lang="en-US" sz="1100" dirty="0" smtClean="0"/>
              <a:t> front-panel button to turn on the spectrum analyzer</a:t>
            </a:r>
          </a:p>
        </p:txBody>
      </p:sp>
      <p:sp>
        <p:nvSpPr>
          <p:cNvPr id="16" name="Text Box 8"/>
          <p:cNvSpPr txBox="1">
            <a:spLocks noChangeArrowheads="1"/>
          </p:cNvSpPr>
          <p:nvPr/>
        </p:nvSpPr>
        <p:spPr bwMode="auto">
          <a:xfrm>
            <a:off x="273050" y="1981200"/>
            <a:ext cx="5651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5400" b="1" dirty="0">
                <a:solidFill>
                  <a:srgbClr val="5482AB"/>
                </a:solidFill>
              </a:rPr>
              <a:t>1</a:t>
            </a:r>
          </a:p>
        </p:txBody>
      </p:sp>
      <p:sp>
        <p:nvSpPr>
          <p:cNvPr id="18" name="Text Box 10"/>
          <p:cNvSpPr txBox="1">
            <a:spLocks noChangeArrowheads="1"/>
          </p:cNvSpPr>
          <p:nvPr/>
        </p:nvSpPr>
        <p:spPr bwMode="auto">
          <a:xfrm>
            <a:off x="6738670" y="2016712"/>
            <a:ext cx="5693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5400" b="1" dirty="0">
                <a:solidFill>
                  <a:srgbClr val="5482AB"/>
                </a:solidFill>
              </a:rPr>
              <a:t>3</a:t>
            </a:r>
          </a:p>
        </p:txBody>
      </p:sp>
      <p:sp>
        <p:nvSpPr>
          <p:cNvPr id="19" name="Rectangle 11"/>
          <p:cNvSpPr>
            <a:spLocks noChangeArrowheads="1"/>
          </p:cNvSpPr>
          <p:nvPr/>
        </p:nvSpPr>
        <p:spPr bwMode="auto">
          <a:xfrm>
            <a:off x="7259490" y="2252246"/>
            <a:ext cx="22655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smtClean="0">
                <a:solidFill>
                  <a:srgbClr val="21076A"/>
                </a:solidFill>
              </a:rPr>
              <a:t>Basic Settings</a:t>
            </a:r>
            <a:endParaRPr lang="en-US" sz="1600" dirty="0">
              <a:solidFill>
                <a:srgbClr val="21076A"/>
              </a:solidFill>
            </a:endParaRPr>
          </a:p>
        </p:txBody>
      </p:sp>
      <p:sp>
        <p:nvSpPr>
          <p:cNvPr id="20" name="Rectangle 21"/>
          <p:cNvSpPr>
            <a:spLocks noChangeArrowheads="1"/>
          </p:cNvSpPr>
          <p:nvPr/>
        </p:nvSpPr>
        <p:spPr bwMode="auto">
          <a:xfrm>
            <a:off x="278922" y="2021887"/>
            <a:ext cx="2743200" cy="3388313"/>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22" name="Rectangle 23"/>
          <p:cNvSpPr>
            <a:spLocks noChangeArrowheads="1"/>
          </p:cNvSpPr>
          <p:nvPr/>
        </p:nvSpPr>
        <p:spPr bwMode="auto">
          <a:xfrm>
            <a:off x="6738670" y="2030766"/>
            <a:ext cx="2105024" cy="3379434"/>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28" name="Rectangle 3"/>
          <p:cNvSpPr>
            <a:spLocks noChangeArrowheads="1"/>
          </p:cNvSpPr>
          <p:nvPr/>
        </p:nvSpPr>
        <p:spPr bwMode="auto">
          <a:xfrm>
            <a:off x="287548" y="5472106"/>
            <a:ext cx="8551652" cy="346075"/>
          </a:xfrm>
          <a:prstGeom prst="rect">
            <a:avLst/>
          </a:prstGeom>
          <a:solidFill>
            <a:srgbClr val="21076A"/>
          </a:solidFill>
          <a:ln w="9525">
            <a:solidFill>
              <a:schemeClr val="bg1"/>
            </a:solidFill>
            <a:miter lim="800000"/>
            <a:headEnd/>
            <a:tailEnd/>
          </a:ln>
        </p:spPr>
        <p:txBody>
          <a:bodyPr wrap="none" anchor="ctr"/>
          <a:lstStyle/>
          <a:p>
            <a:endParaRPr lang="en-US" dirty="0"/>
          </a:p>
        </p:txBody>
      </p:sp>
      <p:sp>
        <p:nvSpPr>
          <p:cNvPr id="29" name="Text Box 17"/>
          <p:cNvSpPr txBox="1">
            <a:spLocks noChangeArrowheads="1"/>
          </p:cNvSpPr>
          <p:nvPr/>
        </p:nvSpPr>
        <p:spPr bwMode="auto">
          <a:xfrm>
            <a:off x="0" y="5410200"/>
            <a:ext cx="853135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gn="ctr">
              <a:buFont typeface="Webdings" pitchFamily="18" charset="2"/>
              <a:buNone/>
            </a:pPr>
            <a:r>
              <a:rPr lang="en-US" dirty="0">
                <a:solidFill>
                  <a:schemeClr val="bg1"/>
                </a:solidFill>
                <a:latin typeface="HelveticaNeue LT 55 Roman"/>
              </a:rPr>
              <a:t>Summary</a:t>
            </a:r>
          </a:p>
        </p:txBody>
      </p:sp>
      <p:sp>
        <p:nvSpPr>
          <p:cNvPr id="30" name="Rectangle 19"/>
          <p:cNvSpPr>
            <a:spLocks noChangeArrowheads="1"/>
          </p:cNvSpPr>
          <p:nvPr/>
        </p:nvSpPr>
        <p:spPr bwMode="auto">
          <a:xfrm>
            <a:off x="287548" y="5840088"/>
            <a:ext cx="8551652" cy="720725"/>
          </a:xfrm>
          <a:prstGeom prst="rect">
            <a:avLst/>
          </a:prstGeom>
          <a:solidFill>
            <a:srgbClr val="E1E9F5"/>
          </a:solidFill>
          <a:ln w="9525">
            <a:solidFill>
              <a:schemeClr val="bg1"/>
            </a:solidFill>
            <a:miter lim="800000"/>
            <a:headEnd/>
            <a:tailEnd/>
          </a:ln>
        </p:spPr>
        <p:txBody>
          <a:bodyPr wrap="none" anchor="ctr"/>
          <a:lstStyle/>
          <a:p>
            <a:endParaRPr lang="en-US" dirty="0"/>
          </a:p>
        </p:txBody>
      </p:sp>
      <p:sp>
        <p:nvSpPr>
          <p:cNvPr id="31" name="Rectangle 38"/>
          <p:cNvSpPr>
            <a:spLocks noChangeArrowheads="1"/>
          </p:cNvSpPr>
          <p:nvPr/>
        </p:nvSpPr>
        <p:spPr bwMode="auto">
          <a:xfrm>
            <a:off x="304800" y="5844958"/>
            <a:ext cx="85344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en-US" sz="1200" dirty="0" smtClean="0"/>
              <a:t>The addition of a true RF acquisition system, N-connector, dedicated spectrum analyzer controls and user interface make the MDO4000B Series the world’s first oscilloscope with an integrated spectrum analyzer.  Now you can continue to use your tool of choice – the oscilloscope – for all your debugging needs, regardless of time or frequency domain.</a:t>
            </a:r>
            <a:endParaRPr lang="en-US" sz="1200" dirty="0"/>
          </a:p>
        </p:txBody>
      </p:sp>
      <p:sp>
        <p:nvSpPr>
          <p:cNvPr id="32" name="TextBox 2"/>
          <p:cNvSpPr txBox="1">
            <a:spLocks noChangeArrowheads="1"/>
          </p:cNvSpPr>
          <p:nvPr/>
        </p:nvSpPr>
        <p:spPr bwMode="auto">
          <a:xfrm>
            <a:off x="787878" y="2195164"/>
            <a:ext cx="226012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dirty="0" smtClean="0">
                <a:solidFill>
                  <a:srgbClr val="21076A"/>
                </a:solidFill>
              </a:rPr>
              <a:t>Setting Up</a:t>
            </a:r>
            <a:endParaRPr lang="en-US" sz="1600" dirty="0">
              <a:solidFill>
                <a:srgbClr val="21076A"/>
              </a:solidFill>
            </a:endParaRPr>
          </a:p>
        </p:txBody>
      </p:sp>
      <p:sp>
        <p:nvSpPr>
          <p:cNvPr id="34" name="Text Box 20"/>
          <p:cNvSpPr txBox="1">
            <a:spLocks noChangeArrowheads="1"/>
          </p:cNvSpPr>
          <p:nvPr/>
        </p:nvSpPr>
        <p:spPr bwMode="auto">
          <a:xfrm>
            <a:off x="304800" y="1687593"/>
            <a:ext cx="85344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nSpc>
                <a:spcPct val="120000"/>
              </a:lnSpc>
              <a:buFont typeface="Webdings" pitchFamily="18" charset="2"/>
              <a:buNone/>
            </a:pPr>
            <a:r>
              <a:rPr lang="en-US" sz="1200" u="sng" dirty="0" smtClean="0"/>
              <a:t>Objective</a:t>
            </a:r>
            <a:r>
              <a:rPr lang="en-US" sz="1200" dirty="0"/>
              <a:t>: </a:t>
            </a:r>
            <a:r>
              <a:rPr lang="en-US" sz="1200" dirty="0" smtClean="0"/>
              <a:t>See how simple it is to perform basic spectrum analysis on an MDO4000B </a:t>
            </a:r>
            <a:endParaRPr lang="en-US" sz="1200" dirty="0">
              <a:solidFill>
                <a:srgbClr val="FF0000"/>
              </a:solidFill>
            </a:endParaRPr>
          </a:p>
        </p:txBody>
      </p:sp>
      <p:sp>
        <p:nvSpPr>
          <p:cNvPr id="40" name="Text Box 31"/>
          <p:cNvSpPr txBox="1">
            <a:spLocks noChangeArrowheads="1"/>
          </p:cNvSpPr>
          <p:nvPr/>
        </p:nvSpPr>
        <p:spPr bwMode="auto">
          <a:xfrm>
            <a:off x="6751561" y="2719864"/>
            <a:ext cx="2092133" cy="2733056"/>
          </a:xfrm>
          <a:prstGeom prst="rect">
            <a:avLst/>
          </a:prstGeom>
          <a:noFill/>
          <a:ln w="9525">
            <a:noFill/>
            <a:miter lim="800000"/>
            <a:headEnd/>
            <a:tailEnd/>
          </a:ln>
          <a:effectLst/>
        </p:spPr>
        <p:txBody>
          <a:bodyPr wrap="square">
            <a:spAutoFit/>
          </a:bodyPr>
          <a:lstStyle/>
          <a:p>
            <a:pPr marL="174625" indent="-174625" defTabSz="1019175" eaLnBrk="0" hangingPunct="0">
              <a:lnSpc>
                <a:spcPct val="120000"/>
              </a:lnSpc>
              <a:buClr>
                <a:srgbClr val="5E6A71"/>
              </a:buClr>
              <a:buFont typeface="Wingdings" pitchFamily="2" charset="2"/>
              <a:buChar char="§"/>
            </a:pPr>
            <a:r>
              <a:rPr lang="en-US" sz="1100" dirty="0" smtClean="0"/>
              <a:t>Press </a:t>
            </a:r>
            <a:r>
              <a:rPr lang="en-US" sz="1100" b="1" dirty="0" err="1" smtClean="0"/>
              <a:t>Freq</a:t>
            </a:r>
            <a:r>
              <a:rPr lang="en-US" sz="1100" b="1" dirty="0" smtClean="0"/>
              <a:t>/Span</a:t>
            </a:r>
            <a:r>
              <a:rPr lang="en-US" sz="1100" dirty="0" smtClean="0"/>
              <a:t> button</a:t>
            </a:r>
            <a:endParaRPr lang="en-US" sz="1100" b="1" dirty="0" smtClean="0"/>
          </a:p>
          <a:p>
            <a:pPr marL="174625" indent="-174625" defTabSz="1019175" eaLnBrk="0" hangingPunct="0">
              <a:lnSpc>
                <a:spcPct val="120000"/>
              </a:lnSpc>
              <a:buClr>
                <a:srgbClr val="5E6A71"/>
              </a:buClr>
              <a:buFont typeface="Wingdings" pitchFamily="2" charset="2"/>
              <a:buChar char="§"/>
            </a:pPr>
            <a:r>
              <a:rPr lang="en-US" sz="1100" dirty="0" smtClean="0"/>
              <a:t>Press </a:t>
            </a:r>
            <a:r>
              <a:rPr lang="en-US" sz="1100" b="1" dirty="0" smtClean="0"/>
              <a:t>Center Frequency </a:t>
            </a:r>
            <a:r>
              <a:rPr lang="en-US" sz="1100" dirty="0" smtClean="0"/>
              <a:t>(CF) bezel button</a:t>
            </a:r>
          </a:p>
          <a:p>
            <a:pPr marL="174625" indent="-174625" defTabSz="1019175" eaLnBrk="0" hangingPunct="0">
              <a:lnSpc>
                <a:spcPct val="120000"/>
              </a:lnSpc>
              <a:buClr>
                <a:srgbClr val="5E6A71"/>
              </a:buClr>
              <a:buFont typeface="Wingdings" pitchFamily="2" charset="2"/>
              <a:buChar char="§"/>
            </a:pPr>
            <a:r>
              <a:rPr lang="en-US" sz="1100" dirty="0" smtClean="0"/>
              <a:t>Use keypad to set CF to 2.4 GHz</a:t>
            </a:r>
          </a:p>
          <a:p>
            <a:pPr marL="174625" indent="-174625" defTabSz="1019175" eaLnBrk="0" hangingPunct="0">
              <a:lnSpc>
                <a:spcPct val="120000"/>
              </a:lnSpc>
              <a:buClr>
                <a:srgbClr val="5E6A71"/>
              </a:buClr>
              <a:buFont typeface="Wingdings" pitchFamily="2" charset="2"/>
              <a:buChar char="§"/>
            </a:pPr>
            <a:r>
              <a:rPr lang="en-US" sz="1100" dirty="0" smtClean="0"/>
              <a:t>Press </a:t>
            </a:r>
            <a:r>
              <a:rPr lang="en-US" sz="1100" b="1" dirty="0" smtClean="0"/>
              <a:t>Span</a:t>
            </a:r>
            <a:r>
              <a:rPr lang="en-US" sz="1100" dirty="0" smtClean="0"/>
              <a:t> bezel button</a:t>
            </a:r>
          </a:p>
          <a:p>
            <a:pPr marL="174625" indent="-174625" defTabSz="1019175" eaLnBrk="0" hangingPunct="0">
              <a:lnSpc>
                <a:spcPct val="120000"/>
              </a:lnSpc>
              <a:buClr>
                <a:srgbClr val="5E6A71"/>
              </a:buClr>
              <a:buFont typeface="Wingdings" pitchFamily="2" charset="2"/>
              <a:buChar char="§"/>
            </a:pPr>
            <a:r>
              <a:rPr lang="en-US" sz="1100" dirty="0" smtClean="0"/>
              <a:t>Use </a:t>
            </a:r>
            <a:r>
              <a:rPr lang="en-US" sz="1100" b="1" dirty="0" smtClean="0"/>
              <a:t>Multipurpose</a:t>
            </a:r>
            <a:r>
              <a:rPr lang="en-US" sz="1100" dirty="0" smtClean="0"/>
              <a:t>      to set span to 10 MHz</a:t>
            </a:r>
          </a:p>
          <a:p>
            <a:pPr marL="174625" indent="-174625" defTabSz="1019175" eaLnBrk="0" hangingPunct="0">
              <a:lnSpc>
                <a:spcPct val="120000"/>
              </a:lnSpc>
              <a:buClr>
                <a:srgbClr val="5E6A71"/>
              </a:buClr>
              <a:buFont typeface="Wingdings" pitchFamily="2" charset="2"/>
              <a:buChar char="§"/>
            </a:pPr>
            <a:r>
              <a:rPr lang="en-US" sz="1100" dirty="0" smtClean="0"/>
              <a:t>Press </a:t>
            </a:r>
            <a:r>
              <a:rPr lang="en-US" sz="1100" b="1" dirty="0" err="1" smtClean="0"/>
              <a:t>Ampl</a:t>
            </a:r>
            <a:r>
              <a:rPr lang="en-US" sz="1100" b="1" dirty="0" smtClean="0"/>
              <a:t> </a:t>
            </a:r>
            <a:r>
              <a:rPr lang="en-US" sz="1100" dirty="0" smtClean="0"/>
              <a:t>button</a:t>
            </a:r>
            <a:endParaRPr lang="en-US" sz="1100" b="1" dirty="0" smtClean="0"/>
          </a:p>
          <a:p>
            <a:pPr marL="174625" indent="-174625" defTabSz="1019175" eaLnBrk="0" hangingPunct="0">
              <a:lnSpc>
                <a:spcPct val="120000"/>
              </a:lnSpc>
              <a:buClr>
                <a:srgbClr val="5E6A71"/>
              </a:buClr>
              <a:buFont typeface="Wingdings" pitchFamily="2" charset="2"/>
              <a:buChar char="§"/>
            </a:pPr>
            <a:r>
              <a:rPr lang="en-US" sz="1100" dirty="0" smtClean="0"/>
              <a:t>Use </a:t>
            </a:r>
            <a:r>
              <a:rPr lang="en-US" sz="1100" b="1" dirty="0" smtClean="0"/>
              <a:t>Multipurpose</a:t>
            </a:r>
            <a:r>
              <a:rPr lang="en-US" sz="1100" dirty="0" smtClean="0"/>
              <a:t>     to set Reference Level to -10dBm</a:t>
            </a:r>
          </a:p>
          <a:p>
            <a:pPr marL="174625" indent="-174625" defTabSz="1019175" eaLnBrk="0" hangingPunct="0">
              <a:lnSpc>
                <a:spcPct val="120000"/>
              </a:lnSpc>
              <a:buClr>
                <a:srgbClr val="5E6A71"/>
              </a:buClr>
              <a:buFont typeface="Wingdings" pitchFamily="2" charset="2"/>
              <a:buChar char="§"/>
            </a:pPr>
            <a:r>
              <a:rPr lang="en-US" sz="1100" dirty="0" smtClean="0"/>
              <a:t>Notice spectral peak is automatically marked</a:t>
            </a:r>
            <a:endParaRPr lang="en-US" sz="1100" dirty="0"/>
          </a:p>
        </p:txBody>
      </p:sp>
      <p:sp>
        <p:nvSpPr>
          <p:cNvPr id="43" name="Oval 39"/>
          <p:cNvSpPr>
            <a:spLocks noChangeAspect="1" noChangeArrowheads="1"/>
          </p:cNvSpPr>
          <p:nvPr/>
        </p:nvSpPr>
        <p:spPr bwMode="auto">
          <a:xfrm>
            <a:off x="8218488" y="3996674"/>
            <a:ext cx="144462" cy="152400"/>
          </a:xfrm>
          <a:prstGeom prst="ellipse">
            <a:avLst/>
          </a:prstGeom>
          <a:solidFill>
            <a:srgbClr val="FF9900"/>
          </a:solidFill>
          <a:ln w="9525">
            <a:noFill/>
            <a:round/>
            <a:headEnd/>
            <a:tailEnd/>
          </a:ln>
          <a:effectLst/>
        </p:spPr>
        <p:txBody>
          <a:bodyPr wrap="none" lIns="0" tIns="0" rIns="0" bIns="0" anchor="ctr"/>
          <a:lstStyle/>
          <a:p>
            <a:pPr algn="ctr"/>
            <a:r>
              <a:rPr lang="en-US" sz="1000" b="1" dirty="0" smtClean="0"/>
              <a:t>b</a:t>
            </a:r>
            <a:endParaRPr lang="en-US" sz="1000" b="1" dirty="0"/>
          </a:p>
        </p:txBody>
      </p:sp>
      <p:sp>
        <p:nvSpPr>
          <p:cNvPr id="44" name="Oval 39"/>
          <p:cNvSpPr>
            <a:spLocks noChangeAspect="1" noChangeArrowheads="1"/>
          </p:cNvSpPr>
          <p:nvPr/>
        </p:nvSpPr>
        <p:spPr bwMode="auto">
          <a:xfrm>
            <a:off x="8199438" y="4597878"/>
            <a:ext cx="144462" cy="152400"/>
          </a:xfrm>
          <a:prstGeom prst="ellipse">
            <a:avLst/>
          </a:prstGeom>
          <a:solidFill>
            <a:srgbClr val="FF9900"/>
          </a:solidFill>
          <a:ln w="9525">
            <a:noFill/>
            <a:round/>
            <a:headEnd/>
            <a:tailEnd/>
          </a:ln>
          <a:effectLst/>
        </p:spPr>
        <p:txBody>
          <a:bodyPr wrap="none" lIns="0" tIns="0" rIns="0" bIns="0" anchor="ctr"/>
          <a:lstStyle/>
          <a:p>
            <a:pPr algn="ctr"/>
            <a:r>
              <a:rPr lang="en-US" sz="1000" b="1" dirty="0" smtClean="0"/>
              <a:t>a</a:t>
            </a:r>
            <a:endParaRPr lang="en-US" sz="1000" b="1" dirty="0"/>
          </a:p>
        </p:txBody>
      </p:sp>
      <p:sp>
        <p:nvSpPr>
          <p:cNvPr id="46" name="TextBox 45"/>
          <p:cNvSpPr txBox="1"/>
          <p:nvPr/>
        </p:nvSpPr>
        <p:spPr>
          <a:xfrm>
            <a:off x="4320970" y="6581001"/>
            <a:ext cx="502061" cy="276999"/>
          </a:xfrm>
          <a:prstGeom prst="rect">
            <a:avLst/>
          </a:prstGeom>
          <a:noFill/>
        </p:spPr>
        <p:txBody>
          <a:bodyPr wrap="none" rtlCol="0">
            <a:spAutoFit/>
          </a:bodyPr>
          <a:lstStyle/>
          <a:p>
            <a:r>
              <a:rPr lang="en-US" sz="1200" dirty="0" smtClean="0"/>
              <a:t>- 6 - </a:t>
            </a:r>
            <a:endParaRPr lang="en-US" sz="1200" dirty="0"/>
          </a:p>
        </p:txBody>
      </p:sp>
      <p:grpSp>
        <p:nvGrpSpPr>
          <p:cNvPr id="61" name="Group 60"/>
          <p:cNvGrpSpPr>
            <a:grpSpLocks/>
          </p:cNvGrpSpPr>
          <p:nvPr/>
        </p:nvGrpSpPr>
        <p:grpSpPr bwMode="auto">
          <a:xfrm>
            <a:off x="5943599" y="393700"/>
            <a:ext cx="2895601" cy="368300"/>
            <a:chOff x="3792" y="248"/>
            <a:chExt cx="1824" cy="241"/>
          </a:xfrm>
        </p:grpSpPr>
        <p:sp>
          <p:nvSpPr>
            <p:cNvPr id="62" name="Rectangle 50"/>
            <p:cNvSpPr>
              <a:spLocks noChangeArrowheads="1"/>
            </p:cNvSpPr>
            <p:nvPr/>
          </p:nvSpPr>
          <p:spPr bwMode="auto">
            <a:xfrm>
              <a:off x="3792" y="248"/>
              <a:ext cx="384" cy="240"/>
            </a:xfrm>
            <a:prstGeom prst="rect">
              <a:avLst/>
            </a:prstGeom>
            <a:solidFill>
              <a:srgbClr val="5E6A71"/>
            </a:solidFill>
            <a:ln w="9525">
              <a:noFill/>
              <a:miter lim="800000"/>
              <a:headEnd/>
              <a:tailEnd/>
            </a:ln>
            <a:effectLst/>
          </p:spPr>
          <p:txBody>
            <a:bodyPr wrap="none" anchor="ctr"/>
            <a:lstStyle/>
            <a:p>
              <a:endParaRPr lang="en-US">
                <a:latin typeface="+mj-lt"/>
              </a:endParaRPr>
            </a:p>
          </p:txBody>
        </p:sp>
        <p:sp>
          <p:nvSpPr>
            <p:cNvPr id="63" name="Rectangle 51"/>
            <p:cNvSpPr>
              <a:spLocks noChangeArrowheads="1"/>
            </p:cNvSpPr>
            <p:nvPr/>
          </p:nvSpPr>
          <p:spPr bwMode="auto">
            <a:xfrm>
              <a:off x="4608" y="248"/>
              <a:ext cx="336" cy="240"/>
            </a:xfrm>
            <a:prstGeom prst="rect">
              <a:avLst/>
            </a:prstGeom>
            <a:solidFill>
              <a:srgbClr val="BABABA"/>
            </a:solidFill>
            <a:ln w="9525">
              <a:noFill/>
              <a:miter lim="800000"/>
              <a:headEnd/>
              <a:tailEnd/>
            </a:ln>
            <a:effectLst/>
          </p:spPr>
          <p:txBody>
            <a:bodyPr wrap="none" anchor="ctr"/>
            <a:lstStyle/>
            <a:p>
              <a:endParaRPr lang="en-US">
                <a:latin typeface="+mj-lt"/>
              </a:endParaRPr>
            </a:p>
          </p:txBody>
        </p:sp>
        <p:sp>
          <p:nvSpPr>
            <p:cNvPr id="64" name="Rectangle 52"/>
            <p:cNvSpPr>
              <a:spLocks noChangeArrowheads="1"/>
            </p:cNvSpPr>
            <p:nvPr/>
          </p:nvSpPr>
          <p:spPr bwMode="auto">
            <a:xfrm>
              <a:off x="4512" y="248"/>
              <a:ext cx="48" cy="240"/>
            </a:xfrm>
            <a:prstGeom prst="rect">
              <a:avLst/>
            </a:prstGeom>
            <a:solidFill>
              <a:srgbClr val="5482AB"/>
            </a:solidFill>
            <a:ln w="9525">
              <a:noFill/>
              <a:miter lim="800000"/>
              <a:headEnd/>
              <a:tailEnd/>
            </a:ln>
            <a:effectLst/>
          </p:spPr>
          <p:txBody>
            <a:bodyPr wrap="none" anchor="ctr"/>
            <a:lstStyle/>
            <a:p>
              <a:endParaRPr lang="en-US">
                <a:latin typeface="+mj-lt"/>
              </a:endParaRPr>
            </a:p>
          </p:txBody>
        </p:sp>
        <p:sp>
          <p:nvSpPr>
            <p:cNvPr id="65" name="Rectangle 53"/>
            <p:cNvSpPr>
              <a:spLocks noChangeArrowheads="1"/>
            </p:cNvSpPr>
            <p:nvPr/>
          </p:nvSpPr>
          <p:spPr bwMode="auto">
            <a:xfrm>
              <a:off x="4944" y="248"/>
              <a:ext cx="528" cy="240"/>
            </a:xfrm>
            <a:prstGeom prst="rect">
              <a:avLst/>
            </a:prstGeom>
            <a:solidFill>
              <a:srgbClr val="DBDFE1"/>
            </a:solidFill>
            <a:ln w="9525">
              <a:noFill/>
              <a:miter lim="800000"/>
              <a:headEnd/>
              <a:tailEnd/>
            </a:ln>
            <a:effectLst/>
          </p:spPr>
          <p:txBody>
            <a:bodyPr wrap="none" anchor="ctr"/>
            <a:lstStyle/>
            <a:p>
              <a:endParaRPr lang="en-US">
                <a:latin typeface="+mj-lt"/>
              </a:endParaRPr>
            </a:p>
          </p:txBody>
        </p:sp>
        <p:sp>
          <p:nvSpPr>
            <p:cNvPr id="66" name="Rectangle 54"/>
            <p:cNvSpPr>
              <a:spLocks noChangeArrowheads="1"/>
            </p:cNvSpPr>
            <p:nvPr/>
          </p:nvSpPr>
          <p:spPr bwMode="auto">
            <a:xfrm>
              <a:off x="5472" y="249"/>
              <a:ext cx="144" cy="240"/>
            </a:xfrm>
            <a:prstGeom prst="rect">
              <a:avLst/>
            </a:prstGeom>
            <a:solidFill>
              <a:srgbClr val="CC0000"/>
            </a:solidFill>
            <a:ln w="9525">
              <a:noFill/>
              <a:miter lim="800000"/>
              <a:headEnd/>
              <a:tailEnd/>
            </a:ln>
            <a:effectLst/>
          </p:spPr>
          <p:txBody>
            <a:bodyPr wrap="none" anchor="ctr"/>
            <a:lstStyle/>
            <a:p>
              <a:endParaRPr lang="en-US">
                <a:latin typeface="+mj-lt"/>
              </a:endParaRPr>
            </a:p>
          </p:txBody>
        </p:sp>
      </p:grpSp>
      <p:pic>
        <p:nvPicPr>
          <p:cNvPr id="48" name="Picture 3" descr="Trinity Control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1555" y="2054116"/>
            <a:ext cx="804645" cy="3351423"/>
          </a:xfrm>
          <a:prstGeom prst="rect">
            <a:avLst/>
          </a:prstGeom>
          <a:noFill/>
          <a:extLst>
            <a:ext uri="{909E8E84-426E-40DD-AFC4-6F175D3DCCD1}">
              <a14:hiddenFill xmlns:a14="http://schemas.microsoft.com/office/drawing/2010/main">
                <a:solidFill>
                  <a:srgbClr val="FFFFFF"/>
                </a:solidFill>
              </a14:hiddenFill>
            </a:ext>
          </a:extLst>
        </p:spPr>
      </p:pic>
      <p:sp>
        <p:nvSpPr>
          <p:cNvPr id="49" name="Text Box 10"/>
          <p:cNvSpPr txBox="1">
            <a:spLocks noChangeArrowheads="1"/>
          </p:cNvSpPr>
          <p:nvPr/>
        </p:nvSpPr>
        <p:spPr bwMode="auto">
          <a:xfrm>
            <a:off x="3962400" y="2024330"/>
            <a:ext cx="5693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5400" b="1" dirty="0">
                <a:solidFill>
                  <a:srgbClr val="5482AB"/>
                </a:solidFill>
              </a:rPr>
              <a:t>2</a:t>
            </a:r>
          </a:p>
        </p:txBody>
      </p:sp>
      <p:sp>
        <p:nvSpPr>
          <p:cNvPr id="52" name="Rectangle 11"/>
          <p:cNvSpPr>
            <a:spLocks noChangeArrowheads="1"/>
          </p:cNvSpPr>
          <p:nvPr/>
        </p:nvSpPr>
        <p:spPr bwMode="auto">
          <a:xfrm>
            <a:off x="4483220" y="2259864"/>
            <a:ext cx="22655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smtClean="0">
                <a:solidFill>
                  <a:srgbClr val="21076A"/>
                </a:solidFill>
              </a:rPr>
              <a:t>Spectrum Analyzer Controls</a:t>
            </a:r>
            <a:endParaRPr lang="en-US" sz="1600" dirty="0">
              <a:solidFill>
                <a:srgbClr val="21076A"/>
              </a:solidFill>
            </a:endParaRPr>
          </a:p>
        </p:txBody>
      </p:sp>
      <p:sp>
        <p:nvSpPr>
          <p:cNvPr id="53" name="Rectangle 23"/>
          <p:cNvSpPr>
            <a:spLocks noChangeArrowheads="1"/>
          </p:cNvSpPr>
          <p:nvPr/>
        </p:nvSpPr>
        <p:spPr bwMode="auto">
          <a:xfrm>
            <a:off x="3962400" y="2038384"/>
            <a:ext cx="2710130" cy="3379434"/>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54" name="Text Box 31"/>
          <p:cNvSpPr txBox="1">
            <a:spLocks noChangeArrowheads="1"/>
          </p:cNvSpPr>
          <p:nvPr/>
        </p:nvSpPr>
        <p:spPr bwMode="auto">
          <a:xfrm>
            <a:off x="3975291" y="2727482"/>
            <a:ext cx="2697239" cy="2529923"/>
          </a:xfrm>
          <a:prstGeom prst="rect">
            <a:avLst/>
          </a:prstGeom>
          <a:noFill/>
          <a:ln w="9525">
            <a:noFill/>
            <a:miter lim="800000"/>
            <a:headEnd/>
            <a:tailEnd/>
          </a:ln>
          <a:effectLst/>
        </p:spPr>
        <p:txBody>
          <a:bodyPr wrap="square">
            <a:spAutoFit/>
          </a:bodyPr>
          <a:lstStyle/>
          <a:p>
            <a:pPr marL="174625" indent="-174625" defTabSz="1019175" eaLnBrk="0" hangingPunct="0">
              <a:lnSpc>
                <a:spcPct val="120000"/>
              </a:lnSpc>
              <a:buClr>
                <a:srgbClr val="5E6A71"/>
              </a:buClr>
              <a:buFont typeface="Wingdings" pitchFamily="2" charset="2"/>
              <a:buChar char="§"/>
            </a:pPr>
            <a:r>
              <a:rPr lang="en-US" sz="1100" dirty="0" smtClean="0"/>
              <a:t>Notice an entire section of the front panel is dedicated to spectrum analyzer controls – no buried menus!</a:t>
            </a:r>
          </a:p>
          <a:p>
            <a:pPr marL="174625" indent="-174625" defTabSz="1019175" eaLnBrk="0" hangingPunct="0">
              <a:lnSpc>
                <a:spcPct val="120000"/>
              </a:lnSpc>
              <a:buClr>
                <a:srgbClr val="5E6A71"/>
              </a:buClr>
              <a:buFont typeface="Wingdings" pitchFamily="2" charset="2"/>
              <a:buChar char="§"/>
            </a:pPr>
            <a:r>
              <a:rPr lang="en-US" sz="1100" dirty="0" smtClean="0"/>
              <a:t>Most commonly performed functions have front panel keys associated with them</a:t>
            </a:r>
          </a:p>
          <a:p>
            <a:pPr marL="631825" lvl="1" indent="-174625" defTabSz="1019175" eaLnBrk="0" hangingPunct="0">
              <a:lnSpc>
                <a:spcPct val="120000"/>
              </a:lnSpc>
              <a:buClr>
                <a:srgbClr val="5E6A71"/>
              </a:buClr>
              <a:buFont typeface="Wingdings" pitchFamily="2" charset="2"/>
              <a:buChar char="§"/>
            </a:pPr>
            <a:r>
              <a:rPr lang="en-US" sz="1100" dirty="0" smtClean="0"/>
              <a:t>Setting center frequency/span</a:t>
            </a:r>
          </a:p>
          <a:p>
            <a:pPr marL="631825" lvl="1" indent="-174625" defTabSz="1019175" eaLnBrk="0" hangingPunct="0">
              <a:lnSpc>
                <a:spcPct val="120000"/>
              </a:lnSpc>
              <a:buClr>
                <a:srgbClr val="5E6A71"/>
              </a:buClr>
              <a:buFont typeface="Wingdings" pitchFamily="2" charset="2"/>
              <a:buChar char="§"/>
            </a:pPr>
            <a:r>
              <a:rPr lang="en-US" sz="1100" dirty="0" smtClean="0"/>
              <a:t>Setting reference level</a:t>
            </a:r>
          </a:p>
          <a:p>
            <a:pPr marL="631825" lvl="1" indent="-174625" defTabSz="1019175" eaLnBrk="0" hangingPunct="0">
              <a:lnSpc>
                <a:spcPct val="120000"/>
              </a:lnSpc>
              <a:buClr>
                <a:srgbClr val="5E6A71"/>
              </a:buClr>
              <a:buFont typeface="Wingdings" pitchFamily="2" charset="2"/>
              <a:buChar char="§"/>
            </a:pPr>
            <a:r>
              <a:rPr lang="en-US" sz="1100" dirty="0" smtClean="0"/>
              <a:t>Setting resolution bandwidth</a:t>
            </a:r>
          </a:p>
          <a:p>
            <a:pPr marL="631825" lvl="1" indent="-174625" defTabSz="1019175" eaLnBrk="0" hangingPunct="0">
              <a:lnSpc>
                <a:spcPct val="120000"/>
              </a:lnSpc>
              <a:buClr>
                <a:srgbClr val="5E6A71"/>
              </a:buClr>
              <a:buFont typeface="Wingdings" pitchFamily="2" charset="2"/>
              <a:buChar char="§"/>
            </a:pPr>
            <a:r>
              <a:rPr lang="en-US" sz="1100" dirty="0" smtClean="0"/>
              <a:t>Using markers</a:t>
            </a:r>
          </a:p>
          <a:p>
            <a:pPr marL="174625" indent="-174625" defTabSz="1019175" eaLnBrk="0" hangingPunct="0">
              <a:lnSpc>
                <a:spcPct val="120000"/>
              </a:lnSpc>
              <a:buClr>
                <a:srgbClr val="5E6A71"/>
              </a:buClr>
              <a:buFont typeface="Wingdings" pitchFamily="2" charset="2"/>
              <a:buChar char="§"/>
            </a:pPr>
            <a:r>
              <a:rPr lang="en-US" sz="1100" dirty="0" smtClean="0"/>
              <a:t>10 digit keypad on front panel for precision entry of specific values</a:t>
            </a:r>
            <a:endParaRPr lang="en-US" sz="1100" dirty="0"/>
          </a:p>
        </p:txBody>
      </p:sp>
      <p:pic>
        <p:nvPicPr>
          <p:cNvPr id="68" name="Picture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4389095"/>
            <a:ext cx="1958975" cy="993093"/>
          </a:xfrm>
          <a:prstGeom prst="rect">
            <a:avLst/>
          </a:prstGeom>
        </p:spPr>
      </p:pic>
      <p:sp>
        <p:nvSpPr>
          <p:cNvPr id="69" name="Rectangle 68"/>
          <p:cNvSpPr/>
          <p:nvPr/>
        </p:nvSpPr>
        <p:spPr>
          <a:xfrm>
            <a:off x="1333024" y="4419600"/>
            <a:ext cx="1168877" cy="1523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own Arrow 72"/>
          <p:cNvSpPr/>
          <p:nvPr/>
        </p:nvSpPr>
        <p:spPr>
          <a:xfrm rot="18825794">
            <a:off x="774898" y="4455002"/>
            <a:ext cx="142875" cy="228600"/>
          </a:xfrm>
          <a:prstGeom prst="down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7841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3" descr="Demo2 - Multiple Peak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8107" y="3370051"/>
            <a:ext cx="2714444" cy="203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13"/>
          <p:cNvSpPr>
            <a:spLocks noChangeArrowheads="1"/>
          </p:cNvSpPr>
          <p:nvPr/>
        </p:nvSpPr>
        <p:spPr bwMode="auto">
          <a:xfrm>
            <a:off x="270296" y="1473143"/>
            <a:ext cx="8568904" cy="456301"/>
          </a:xfrm>
          <a:prstGeom prst="rect">
            <a:avLst/>
          </a:prstGeom>
          <a:solidFill>
            <a:srgbClr val="A4B3C9">
              <a:alpha val="25000"/>
            </a:srgbClr>
          </a:solidFill>
          <a:ln w="9525">
            <a:solidFill>
              <a:schemeClr val="bg1"/>
            </a:solidFill>
            <a:miter lim="800000"/>
            <a:headEnd/>
            <a:tailEnd/>
          </a:ln>
          <a:effectLst/>
        </p:spPr>
        <p:txBody>
          <a:bodyPr wrap="none" anchor="ctr"/>
          <a:lstStyle/>
          <a:p>
            <a:endParaRPr lang="en-US"/>
          </a:p>
        </p:txBody>
      </p:sp>
      <p:sp>
        <p:nvSpPr>
          <p:cNvPr id="50" name="Text Box 41"/>
          <p:cNvSpPr txBox="1">
            <a:spLocks noChangeArrowheads="1"/>
          </p:cNvSpPr>
          <p:nvPr/>
        </p:nvSpPr>
        <p:spPr bwMode="auto">
          <a:xfrm>
            <a:off x="76200" y="107950"/>
            <a:ext cx="5766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a:solidFill>
                  <a:srgbClr val="21076A"/>
                </a:solidFill>
                <a:latin typeface="HelveticaNeue LT 55 Roman"/>
              </a:rPr>
              <a:t> </a:t>
            </a:r>
            <a:r>
              <a:rPr lang="en-US" sz="2400" dirty="0" smtClean="0">
                <a:solidFill>
                  <a:srgbClr val="21076A"/>
                </a:solidFill>
                <a:latin typeface="HelveticaNeue LT 55 Roman"/>
              </a:rPr>
              <a:t>MDO4000B </a:t>
            </a:r>
            <a:r>
              <a:rPr lang="en-US" sz="2400" dirty="0">
                <a:solidFill>
                  <a:srgbClr val="21076A"/>
                </a:solidFill>
                <a:latin typeface="HelveticaNeue LT 55 Roman"/>
              </a:rPr>
              <a:t>Mixed </a:t>
            </a:r>
            <a:r>
              <a:rPr lang="en-US" sz="2400" dirty="0" smtClean="0">
                <a:solidFill>
                  <a:srgbClr val="21076A"/>
                </a:solidFill>
                <a:latin typeface="HelveticaNeue LT 55 Roman"/>
              </a:rPr>
              <a:t>Domain </a:t>
            </a:r>
            <a:r>
              <a:rPr lang="en-US" sz="2400" dirty="0">
                <a:solidFill>
                  <a:srgbClr val="21076A"/>
                </a:solidFill>
                <a:latin typeface="HelveticaNeue LT 55 Roman"/>
              </a:rPr>
              <a:t>Oscilloscope</a:t>
            </a:r>
          </a:p>
        </p:txBody>
      </p:sp>
      <p:sp>
        <p:nvSpPr>
          <p:cNvPr id="51" name="Text Box 42"/>
          <p:cNvSpPr txBox="1">
            <a:spLocks noChangeArrowheads="1"/>
          </p:cNvSpPr>
          <p:nvPr/>
        </p:nvSpPr>
        <p:spPr bwMode="auto">
          <a:xfrm>
            <a:off x="152400" y="488950"/>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solidFill>
                  <a:srgbClr val="5E6A71"/>
                </a:solidFill>
                <a:latin typeface="HelveticaNeue LT 55 Roman"/>
              </a:rPr>
              <a:t>Spectral Peak Identification</a:t>
            </a:r>
            <a:endParaRPr lang="en-US" dirty="0">
              <a:solidFill>
                <a:srgbClr val="5E6A71"/>
              </a:solidFill>
              <a:latin typeface="HelveticaNeue LT 55 Roman"/>
            </a:endParaRPr>
          </a:p>
        </p:txBody>
      </p:sp>
      <p:sp>
        <p:nvSpPr>
          <p:cNvPr id="13" name="Rectangle 18"/>
          <p:cNvSpPr>
            <a:spLocks noChangeArrowheads="1"/>
          </p:cNvSpPr>
          <p:nvPr/>
        </p:nvSpPr>
        <p:spPr bwMode="auto">
          <a:xfrm>
            <a:off x="271729" y="914400"/>
            <a:ext cx="8571965" cy="524419"/>
          </a:xfrm>
          <a:prstGeom prst="rect">
            <a:avLst/>
          </a:prstGeom>
          <a:solidFill>
            <a:srgbClr val="C2D2EA"/>
          </a:solidFill>
          <a:ln w="9525">
            <a:solidFill>
              <a:schemeClr val="bg1"/>
            </a:solidFill>
            <a:miter lim="800000"/>
            <a:headEnd/>
            <a:tailEnd/>
          </a:ln>
        </p:spPr>
        <p:txBody>
          <a:bodyPr wrap="none" anchor="ctr"/>
          <a:lstStyle/>
          <a:p>
            <a:endParaRPr lang="en-US" dirty="0"/>
          </a:p>
        </p:txBody>
      </p:sp>
      <p:sp>
        <p:nvSpPr>
          <p:cNvPr id="14" name="Text Box 20"/>
          <p:cNvSpPr txBox="1">
            <a:spLocks noChangeArrowheads="1"/>
          </p:cNvSpPr>
          <p:nvPr/>
        </p:nvSpPr>
        <p:spPr bwMode="auto">
          <a:xfrm>
            <a:off x="304800" y="914400"/>
            <a:ext cx="85344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nSpc>
                <a:spcPct val="120000"/>
              </a:lnSpc>
              <a:buFont typeface="Webdings" pitchFamily="18" charset="2"/>
              <a:buNone/>
            </a:pPr>
            <a:r>
              <a:rPr lang="en-US" sz="1200" dirty="0" smtClean="0"/>
              <a:t>Identifying peaks in your spectrum is one of the first steps to understanding the behavior of your design. Whether you are using the basic marker functions or analyzing noise density or phase noise, easy-to-use tools are critical for saving time.</a:t>
            </a:r>
            <a:endParaRPr lang="en-US" sz="1200" dirty="0"/>
          </a:p>
        </p:txBody>
      </p:sp>
      <p:sp>
        <p:nvSpPr>
          <p:cNvPr id="15" name="Text Box 3"/>
          <p:cNvSpPr txBox="1">
            <a:spLocks noChangeArrowheads="1"/>
          </p:cNvSpPr>
          <p:nvPr/>
        </p:nvSpPr>
        <p:spPr bwMode="auto">
          <a:xfrm>
            <a:off x="278923" y="2693612"/>
            <a:ext cx="2743200" cy="228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174625"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nSpc>
                <a:spcPct val="40000"/>
              </a:lnSpc>
            </a:pPr>
            <a:endParaRPr lang="en-US" sz="1100" b="1" dirty="0">
              <a:solidFill>
                <a:srgbClr val="21076A"/>
              </a:solidFill>
              <a:latin typeface="Verdana" pitchFamily="34" charset="0"/>
            </a:endParaRPr>
          </a:p>
          <a:p>
            <a:pPr>
              <a:lnSpc>
                <a:spcPct val="114000"/>
              </a:lnSpc>
              <a:buClr>
                <a:srgbClr val="5E6A71"/>
              </a:buClr>
              <a:buFont typeface="Wingdings" pitchFamily="2" charset="2"/>
              <a:buChar char="§"/>
            </a:pPr>
            <a:r>
              <a:rPr lang="en-US" sz="1100" dirty="0" smtClean="0"/>
              <a:t>Push the </a:t>
            </a:r>
            <a:r>
              <a:rPr lang="en-US" sz="1100" b="1" dirty="0" smtClean="0"/>
              <a:t>Mode</a:t>
            </a:r>
            <a:r>
              <a:rPr lang="en-US" sz="1100" dirty="0" smtClean="0"/>
              <a:t> </a:t>
            </a:r>
            <a:r>
              <a:rPr lang="en-US" sz="1100" dirty="0"/>
              <a:t>button on the </a:t>
            </a:r>
            <a:r>
              <a:rPr lang="en-US" sz="1100" dirty="0" smtClean="0"/>
              <a:t>test </a:t>
            </a:r>
            <a:r>
              <a:rPr lang="en-US" sz="1100" dirty="0"/>
              <a:t>board until </a:t>
            </a:r>
            <a:r>
              <a:rPr lang="en-US" sz="1100" dirty="0" smtClean="0"/>
              <a:t>the </a:t>
            </a:r>
            <a:r>
              <a:rPr lang="en-US" sz="1100" u="sng" dirty="0" smtClean="0"/>
              <a:t>Multiple Peaks </a:t>
            </a:r>
            <a:r>
              <a:rPr lang="en-US" sz="1100" dirty="0" smtClean="0"/>
              <a:t>LED </a:t>
            </a:r>
            <a:r>
              <a:rPr lang="en-US" sz="1100" dirty="0"/>
              <a:t>is </a:t>
            </a:r>
            <a:r>
              <a:rPr lang="en-US" sz="1100" dirty="0" smtClean="0"/>
              <a:t>lit.</a:t>
            </a:r>
            <a:endParaRPr lang="en-US" sz="1100" dirty="0"/>
          </a:p>
          <a:p>
            <a:pPr>
              <a:lnSpc>
                <a:spcPct val="114000"/>
              </a:lnSpc>
              <a:buClr>
                <a:srgbClr val="5E6A71"/>
              </a:buClr>
              <a:buFont typeface="Wingdings" pitchFamily="2" charset="2"/>
              <a:buChar char="§"/>
            </a:pPr>
            <a:r>
              <a:rPr lang="en-US" sz="1100" dirty="0" smtClean="0"/>
              <a:t>Press the </a:t>
            </a:r>
            <a:r>
              <a:rPr lang="en-US" sz="1100" b="1" dirty="0" smtClean="0"/>
              <a:t>Default </a:t>
            </a:r>
            <a:r>
              <a:rPr lang="en-US" sz="1100" b="1" dirty="0"/>
              <a:t>Setup</a:t>
            </a:r>
            <a:r>
              <a:rPr lang="en-US" sz="1100" dirty="0"/>
              <a:t> </a:t>
            </a:r>
            <a:r>
              <a:rPr lang="en-US" sz="1100" dirty="0" smtClean="0"/>
              <a:t>front-panel button.</a:t>
            </a:r>
          </a:p>
          <a:p>
            <a:pPr>
              <a:lnSpc>
                <a:spcPct val="114000"/>
              </a:lnSpc>
              <a:buClr>
                <a:srgbClr val="5E6A71"/>
              </a:buClr>
              <a:buFont typeface="Wingdings" pitchFamily="2" charset="2"/>
              <a:buChar char="§"/>
            </a:pPr>
            <a:r>
              <a:rPr lang="en-US" sz="1100" dirty="0" smtClean="0"/>
              <a:t>Press the </a:t>
            </a:r>
            <a:r>
              <a:rPr lang="en-US" sz="1100" b="1" dirty="0" smtClean="0"/>
              <a:t>Utility</a:t>
            </a:r>
            <a:r>
              <a:rPr lang="en-US" sz="1100" dirty="0" smtClean="0"/>
              <a:t> front panel-button.</a:t>
            </a:r>
          </a:p>
          <a:p>
            <a:pPr>
              <a:lnSpc>
                <a:spcPct val="114000"/>
              </a:lnSpc>
              <a:buClr>
                <a:srgbClr val="5E6A71"/>
              </a:buClr>
              <a:buFont typeface="Wingdings" pitchFamily="2" charset="2"/>
              <a:buChar char="§"/>
            </a:pPr>
            <a:r>
              <a:rPr lang="en-US" sz="1100" dirty="0" smtClean="0"/>
              <a:t>Press </a:t>
            </a:r>
            <a:r>
              <a:rPr lang="en-US" sz="1100" b="1" dirty="0" smtClean="0"/>
              <a:t>Utility Page </a:t>
            </a:r>
            <a:r>
              <a:rPr lang="en-US" sz="1100" dirty="0" smtClean="0"/>
              <a:t>and select </a:t>
            </a:r>
            <a:r>
              <a:rPr lang="en-US" sz="1100" b="1" dirty="0" smtClean="0"/>
              <a:t>Demo </a:t>
            </a:r>
            <a:r>
              <a:rPr lang="en-US" sz="1100" dirty="0" smtClean="0"/>
              <a:t>using Multipurpose     .</a:t>
            </a:r>
          </a:p>
          <a:p>
            <a:pPr>
              <a:lnSpc>
                <a:spcPct val="114000"/>
              </a:lnSpc>
              <a:buClr>
                <a:srgbClr val="5E6A71"/>
              </a:buClr>
              <a:buFont typeface="Wingdings" pitchFamily="2" charset="2"/>
              <a:buChar char="§"/>
            </a:pPr>
            <a:r>
              <a:rPr lang="en-US" sz="1100" dirty="0" smtClean="0"/>
              <a:t>Press </a:t>
            </a:r>
            <a:r>
              <a:rPr lang="en-US" sz="1100" b="1" dirty="0" smtClean="0"/>
              <a:t>Multiple Peaks</a:t>
            </a:r>
            <a:r>
              <a:rPr lang="en-US" sz="1100" dirty="0" smtClean="0"/>
              <a:t>.</a:t>
            </a:r>
          </a:p>
          <a:p>
            <a:pPr>
              <a:lnSpc>
                <a:spcPct val="114000"/>
              </a:lnSpc>
              <a:buClr>
                <a:srgbClr val="5E6A71"/>
              </a:buClr>
              <a:buFont typeface="Wingdings" pitchFamily="2" charset="2"/>
              <a:buChar char="§"/>
            </a:pPr>
            <a:r>
              <a:rPr lang="en-US" sz="1100" dirty="0" smtClean="0"/>
              <a:t>Press </a:t>
            </a:r>
            <a:r>
              <a:rPr lang="en-US" sz="1100" b="1" dirty="0" smtClean="0"/>
              <a:t>Recall Demo Setup</a:t>
            </a:r>
            <a:r>
              <a:rPr lang="en-US" sz="1100" dirty="0" smtClean="0"/>
              <a:t>. </a:t>
            </a:r>
          </a:p>
          <a:p>
            <a:pPr>
              <a:lnSpc>
                <a:spcPct val="114000"/>
              </a:lnSpc>
              <a:buClr>
                <a:srgbClr val="5E6A71"/>
              </a:buClr>
              <a:buFont typeface="Wingdings" pitchFamily="2" charset="2"/>
              <a:buChar char="§"/>
            </a:pPr>
            <a:r>
              <a:rPr lang="en-US" sz="1100" dirty="0" smtClean="0"/>
              <a:t>Press </a:t>
            </a:r>
            <a:r>
              <a:rPr lang="en-US" sz="1100" b="1" dirty="0" smtClean="0"/>
              <a:t>Markers </a:t>
            </a:r>
            <a:r>
              <a:rPr lang="en-US" sz="1100" dirty="0" smtClean="0"/>
              <a:t>front-panel button.</a:t>
            </a:r>
            <a:endParaRPr lang="en-US" sz="1100" dirty="0"/>
          </a:p>
        </p:txBody>
      </p:sp>
      <p:sp>
        <p:nvSpPr>
          <p:cNvPr id="16" name="Text Box 8"/>
          <p:cNvSpPr txBox="1">
            <a:spLocks noChangeArrowheads="1"/>
          </p:cNvSpPr>
          <p:nvPr/>
        </p:nvSpPr>
        <p:spPr bwMode="auto">
          <a:xfrm>
            <a:off x="273050" y="1981200"/>
            <a:ext cx="5651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5400" b="1" dirty="0">
                <a:solidFill>
                  <a:srgbClr val="5482AB"/>
                </a:solidFill>
              </a:rPr>
              <a:t>1</a:t>
            </a:r>
          </a:p>
        </p:txBody>
      </p:sp>
      <p:sp>
        <p:nvSpPr>
          <p:cNvPr id="18" name="Text Box 10"/>
          <p:cNvSpPr txBox="1">
            <a:spLocks noChangeArrowheads="1"/>
          </p:cNvSpPr>
          <p:nvPr/>
        </p:nvSpPr>
        <p:spPr bwMode="auto">
          <a:xfrm>
            <a:off x="6052870" y="2016712"/>
            <a:ext cx="5693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5400" b="1" dirty="0">
                <a:solidFill>
                  <a:srgbClr val="5482AB"/>
                </a:solidFill>
              </a:rPr>
              <a:t>2</a:t>
            </a:r>
          </a:p>
        </p:txBody>
      </p:sp>
      <p:sp>
        <p:nvSpPr>
          <p:cNvPr id="19" name="Rectangle 11"/>
          <p:cNvSpPr>
            <a:spLocks noChangeArrowheads="1"/>
          </p:cNvSpPr>
          <p:nvPr/>
        </p:nvSpPr>
        <p:spPr bwMode="auto">
          <a:xfrm>
            <a:off x="6573690" y="2252246"/>
            <a:ext cx="22655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smtClean="0">
                <a:solidFill>
                  <a:srgbClr val="21076A"/>
                </a:solidFill>
              </a:rPr>
              <a:t>Exploring</a:t>
            </a:r>
            <a:endParaRPr lang="en-US" sz="1600" dirty="0">
              <a:solidFill>
                <a:srgbClr val="21076A"/>
              </a:solidFill>
            </a:endParaRPr>
          </a:p>
        </p:txBody>
      </p:sp>
      <p:sp>
        <p:nvSpPr>
          <p:cNvPr id="20" name="Rectangle 21"/>
          <p:cNvSpPr>
            <a:spLocks noChangeArrowheads="1"/>
          </p:cNvSpPr>
          <p:nvPr/>
        </p:nvSpPr>
        <p:spPr bwMode="auto">
          <a:xfrm>
            <a:off x="278922" y="2021887"/>
            <a:ext cx="2743200" cy="3388313"/>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22" name="Rectangle 23"/>
          <p:cNvSpPr>
            <a:spLocks noChangeArrowheads="1"/>
          </p:cNvSpPr>
          <p:nvPr/>
        </p:nvSpPr>
        <p:spPr bwMode="auto">
          <a:xfrm>
            <a:off x="6052870" y="2030766"/>
            <a:ext cx="2786330" cy="3379434"/>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28" name="Rectangle 3"/>
          <p:cNvSpPr>
            <a:spLocks noChangeArrowheads="1"/>
          </p:cNvSpPr>
          <p:nvPr/>
        </p:nvSpPr>
        <p:spPr bwMode="auto">
          <a:xfrm>
            <a:off x="287548" y="5472106"/>
            <a:ext cx="8551652" cy="346075"/>
          </a:xfrm>
          <a:prstGeom prst="rect">
            <a:avLst/>
          </a:prstGeom>
          <a:solidFill>
            <a:srgbClr val="21076A"/>
          </a:solidFill>
          <a:ln w="9525">
            <a:solidFill>
              <a:schemeClr val="bg1"/>
            </a:solidFill>
            <a:miter lim="800000"/>
            <a:headEnd/>
            <a:tailEnd/>
          </a:ln>
        </p:spPr>
        <p:txBody>
          <a:bodyPr wrap="none" anchor="ctr"/>
          <a:lstStyle/>
          <a:p>
            <a:endParaRPr lang="en-US" dirty="0"/>
          </a:p>
        </p:txBody>
      </p:sp>
      <p:sp>
        <p:nvSpPr>
          <p:cNvPr id="29" name="Text Box 17"/>
          <p:cNvSpPr txBox="1">
            <a:spLocks noChangeArrowheads="1"/>
          </p:cNvSpPr>
          <p:nvPr/>
        </p:nvSpPr>
        <p:spPr bwMode="auto">
          <a:xfrm>
            <a:off x="0" y="5410200"/>
            <a:ext cx="853135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gn="ctr">
              <a:buFont typeface="Webdings" pitchFamily="18" charset="2"/>
              <a:buNone/>
            </a:pPr>
            <a:r>
              <a:rPr lang="en-US" dirty="0">
                <a:solidFill>
                  <a:schemeClr val="bg1"/>
                </a:solidFill>
                <a:latin typeface="HelveticaNeue LT 55 Roman"/>
              </a:rPr>
              <a:t>Summary</a:t>
            </a:r>
          </a:p>
        </p:txBody>
      </p:sp>
      <p:sp>
        <p:nvSpPr>
          <p:cNvPr id="30" name="Rectangle 19"/>
          <p:cNvSpPr>
            <a:spLocks noChangeArrowheads="1"/>
          </p:cNvSpPr>
          <p:nvPr/>
        </p:nvSpPr>
        <p:spPr bwMode="auto">
          <a:xfrm>
            <a:off x="287548" y="5840088"/>
            <a:ext cx="8551652" cy="720725"/>
          </a:xfrm>
          <a:prstGeom prst="rect">
            <a:avLst/>
          </a:prstGeom>
          <a:solidFill>
            <a:srgbClr val="E1E9F5"/>
          </a:solidFill>
          <a:ln w="9525">
            <a:solidFill>
              <a:schemeClr val="bg1"/>
            </a:solidFill>
            <a:miter lim="800000"/>
            <a:headEnd/>
            <a:tailEnd/>
          </a:ln>
        </p:spPr>
        <p:txBody>
          <a:bodyPr wrap="none" anchor="ctr"/>
          <a:lstStyle/>
          <a:p>
            <a:endParaRPr lang="en-US" dirty="0"/>
          </a:p>
        </p:txBody>
      </p:sp>
      <p:sp>
        <p:nvSpPr>
          <p:cNvPr id="31" name="Rectangle 38"/>
          <p:cNvSpPr>
            <a:spLocks noChangeArrowheads="1"/>
          </p:cNvSpPr>
          <p:nvPr/>
        </p:nvSpPr>
        <p:spPr bwMode="auto">
          <a:xfrm>
            <a:off x="304800" y="5844958"/>
            <a:ext cx="85344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en-US" sz="1200" dirty="0" smtClean="0"/>
              <a:t>While performing spectrum analysis</a:t>
            </a:r>
            <a:r>
              <a:rPr lang="en-US" sz="1200" dirty="0"/>
              <a:t>, markers are an invaluable tool for </a:t>
            </a:r>
            <a:r>
              <a:rPr lang="en-US" sz="1200" dirty="0" smtClean="0"/>
              <a:t>easily </a:t>
            </a:r>
            <a:r>
              <a:rPr lang="en-US" sz="1200" dirty="0"/>
              <a:t>quantifying peaks in  a spectrum. Simply define threshold and excursion values to automatically mark all peaks that meet your criteria. Or </a:t>
            </a:r>
            <a:r>
              <a:rPr lang="en-US" sz="1200" dirty="0" smtClean="0"/>
              <a:t>user manual markers to investigate any non-peak areas of the spectrum.</a:t>
            </a:r>
            <a:endParaRPr lang="en-US" sz="1200" dirty="0"/>
          </a:p>
        </p:txBody>
      </p:sp>
      <p:sp>
        <p:nvSpPr>
          <p:cNvPr id="32" name="TextBox 2"/>
          <p:cNvSpPr txBox="1">
            <a:spLocks noChangeArrowheads="1"/>
          </p:cNvSpPr>
          <p:nvPr/>
        </p:nvSpPr>
        <p:spPr bwMode="auto">
          <a:xfrm>
            <a:off x="787878" y="2195164"/>
            <a:ext cx="226012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dirty="0" smtClean="0">
                <a:solidFill>
                  <a:srgbClr val="21076A"/>
                </a:solidFill>
              </a:rPr>
              <a:t>Setting Up</a:t>
            </a:r>
            <a:endParaRPr lang="en-US" sz="1600" dirty="0">
              <a:solidFill>
                <a:srgbClr val="21076A"/>
              </a:solidFill>
            </a:endParaRPr>
          </a:p>
        </p:txBody>
      </p:sp>
      <p:sp>
        <p:nvSpPr>
          <p:cNvPr id="34" name="Text Box 20"/>
          <p:cNvSpPr txBox="1">
            <a:spLocks noChangeArrowheads="1"/>
          </p:cNvSpPr>
          <p:nvPr/>
        </p:nvSpPr>
        <p:spPr bwMode="auto">
          <a:xfrm>
            <a:off x="304800" y="1445669"/>
            <a:ext cx="85344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eaLnBrk="0" hangingPunct="0">
              <a:defRPr>
                <a:solidFill>
                  <a:schemeClr val="tx1"/>
                </a:solidFill>
                <a:latin typeface="Arial" pitchFamily="34" charset="0"/>
              </a:defRPr>
            </a:lvl1pPr>
            <a:lvl2pPr marL="742950" indent="-285750" defTabSz="1019175" eaLnBrk="0" hangingPunct="0">
              <a:defRPr>
                <a:solidFill>
                  <a:schemeClr val="tx1"/>
                </a:solidFill>
                <a:latin typeface="Arial" pitchFamily="34" charset="0"/>
              </a:defRPr>
            </a:lvl2pPr>
            <a:lvl3pPr marL="1143000" indent="-228600" defTabSz="1019175" eaLnBrk="0" hangingPunct="0">
              <a:defRPr>
                <a:solidFill>
                  <a:schemeClr val="tx1"/>
                </a:solidFill>
                <a:latin typeface="Arial" pitchFamily="34" charset="0"/>
              </a:defRPr>
            </a:lvl3pPr>
            <a:lvl4pPr marL="1600200" indent="-228600" defTabSz="1019175" eaLnBrk="0" hangingPunct="0">
              <a:defRPr>
                <a:solidFill>
                  <a:schemeClr val="tx1"/>
                </a:solidFill>
                <a:latin typeface="Arial" pitchFamily="34" charset="0"/>
              </a:defRPr>
            </a:lvl4pPr>
            <a:lvl5pPr marL="2057400" indent="-228600" defTabSz="1019175" eaLnBrk="0" hangingPunct="0">
              <a:defRPr>
                <a:solidFill>
                  <a:schemeClr val="tx1"/>
                </a:solidFill>
                <a:latin typeface="Arial" pitchFamily="34" charset="0"/>
              </a:defRPr>
            </a:lvl5pPr>
            <a:lvl6pPr marL="2514600" indent="-228600" defTabSz="1019175" eaLnBrk="0" fontAlgn="base" hangingPunct="0">
              <a:spcBef>
                <a:spcPct val="0"/>
              </a:spcBef>
              <a:spcAft>
                <a:spcPct val="0"/>
              </a:spcAft>
              <a:defRPr>
                <a:solidFill>
                  <a:schemeClr val="tx1"/>
                </a:solidFill>
                <a:latin typeface="Arial" pitchFamily="34" charset="0"/>
              </a:defRPr>
            </a:lvl6pPr>
            <a:lvl7pPr marL="2971800" indent="-228600" defTabSz="1019175" eaLnBrk="0" fontAlgn="base" hangingPunct="0">
              <a:spcBef>
                <a:spcPct val="0"/>
              </a:spcBef>
              <a:spcAft>
                <a:spcPct val="0"/>
              </a:spcAft>
              <a:defRPr>
                <a:solidFill>
                  <a:schemeClr val="tx1"/>
                </a:solidFill>
                <a:latin typeface="Arial" pitchFamily="34" charset="0"/>
              </a:defRPr>
            </a:lvl7pPr>
            <a:lvl8pPr marL="3429000" indent="-228600" defTabSz="1019175" eaLnBrk="0" fontAlgn="base" hangingPunct="0">
              <a:spcBef>
                <a:spcPct val="0"/>
              </a:spcBef>
              <a:spcAft>
                <a:spcPct val="0"/>
              </a:spcAft>
              <a:defRPr>
                <a:solidFill>
                  <a:schemeClr val="tx1"/>
                </a:solidFill>
                <a:latin typeface="Arial" pitchFamily="34" charset="0"/>
              </a:defRPr>
            </a:lvl8pPr>
            <a:lvl9pPr marL="3886200" indent="-228600" defTabSz="1019175" eaLnBrk="0" fontAlgn="base" hangingPunct="0">
              <a:spcBef>
                <a:spcPct val="0"/>
              </a:spcBef>
              <a:spcAft>
                <a:spcPct val="0"/>
              </a:spcAft>
              <a:defRPr>
                <a:solidFill>
                  <a:schemeClr val="tx1"/>
                </a:solidFill>
                <a:latin typeface="Arial" pitchFamily="34" charset="0"/>
              </a:defRPr>
            </a:lvl9pPr>
          </a:lstStyle>
          <a:p>
            <a:pPr>
              <a:lnSpc>
                <a:spcPct val="120000"/>
              </a:lnSpc>
              <a:buFont typeface="Webdings" pitchFamily="18" charset="2"/>
              <a:buNone/>
            </a:pPr>
            <a:r>
              <a:rPr lang="en-US" sz="1200" u="sng" dirty="0" smtClean="0"/>
              <a:t>Objective</a:t>
            </a:r>
            <a:r>
              <a:rPr lang="en-US" sz="1200" dirty="0"/>
              <a:t>: Discover how the frequency and amplitude of peaks in the spectrum are quickly identified with </a:t>
            </a:r>
            <a:r>
              <a:rPr lang="en-US" sz="1200" dirty="0" smtClean="0"/>
              <a:t>automated </a:t>
            </a:r>
            <a:r>
              <a:rPr lang="en-US" sz="1200" dirty="0"/>
              <a:t>peak markers.  Learn how manual markers can be used to measure non-peak portions of the spectrum. </a:t>
            </a:r>
          </a:p>
          <a:p>
            <a:pPr>
              <a:lnSpc>
                <a:spcPct val="120000"/>
              </a:lnSpc>
              <a:buFont typeface="Webdings" pitchFamily="18" charset="2"/>
              <a:buNone/>
            </a:pPr>
            <a:endParaRPr lang="en-US" sz="1200" dirty="0">
              <a:solidFill>
                <a:srgbClr val="FF0000"/>
              </a:solidFill>
            </a:endParaRPr>
          </a:p>
        </p:txBody>
      </p:sp>
      <p:sp>
        <p:nvSpPr>
          <p:cNvPr id="40" name="Text Box 31"/>
          <p:cNvSpPr txBox="1">
            <a:spLocks noChangeArrowheads="1"/>
          </p:cNvSpPr>
          <p:nvPr/>
        </p:nvSpPr>
        <p:spPr bwMode="auto">
          <a:xfrm>
            <a:off x="6065761" y="2719864"/>
            <a:ext cx="2777933" cy="2733056"/>
          </a:xfrm>
          <a:prstGeom prst="rect">
            <a:avLst/>
          </a:prstGeom>
          <a:noFill/>
          <a:ln w="9525">
            <a:noFill/>
            <a:miter lim="800000"/>
            <a:headEnd/>
            <a:tailEnd/>
          </a:ln>
          <a:effectLst/>
        </p:spPr>
        <p:txBody>
          <a:bodyPr wrap="square">
            <a:spAutoFit/>
          </a:bodyPr>
          <a:lstStyle/>
          <a:p>
            <a:pPr marL="174625" indent="-174625" defTabSz="1019175" eaLnBrk="0" hangingPunct="0">
              <a:lnSpc>
                <a:spcPct val="120000"/>
              </a:lnSpc>
              <a:buClr>
                <a:srgbClr val="5E6A71"/>
              </a:buClr>
              <a:buFont typeface="Wingdings" pitchFamily="2" charset="2"/>
              <a:buChar char="§"/>
            </a:pPr>
            <a:r>
              <a:rPr lang="en-US" sz="1100" dirty="0" smtClean="0"/>
              <a:t>Use Multipurpose       to set number of Peak Markers to 11</a:t>
            </a:r>
          </a:p>
          <a:p>
            <a:pPr marL="174625" indent="-174625" defTabSz="1019175" eaLnBrk="0" hangingPunct="0">
              <a:lnSpc>
                <a:spcPct val="120000"/>
              </a:lnSpc>
              <a:buClr>
                <a:srgbClr val="5E6A71"/>
              </a:buClr>
              <a:buFont typeface="Wingdings" pitchFamily="2" charset="2"/>
              <a:buChar char="§"/>
            </a:pPr>
            <a:r>
              <a:rPr lang="en-US" sz="1100" dirty="0" smtClean="0"/>
              <a:t>Press Threshold and use Multipurpose      to set threshold to -70.0 dBm</a:t>
            </a:r>
          </a:p>
          <a:p>
            <a:pPr marL="174625" indent="-174625" defTabSz="1019175" eaLnBrk="0" hangingPunct="0">
              <a:lnSpc>
                <a:spcPct val="120000"/>
              </a:lnSpc>
              <a:buClr>
                <a:srgbClr val="5E6A71"/>
              </a:buClr>
              <a:buFont typeface="Wingdings" pitchFamily="2" charset="2"/>
              <a:buChar char="§"/>
            </a:pPr>
            <a:r>
              <a:rPr lang="en-US" sz="1100" dirty="0" smtClean="0"/>
              <a:t>Notice that peaks meeting the criteria are indicated with Absolute Frequency and Amplitude Readouts</a:t>
            </a:r>
          </a:p>
          <a:p>
            <a:pPr marL="174625" indent="-174625" defTabSz="1019175" eaLnBrk="0" hangingPunct="0">
              <a:lnSpc>
                <a:spcPct val="120000"/>
              </a:lnSpc>
              <a:buClr>
                <a:srgbClr val="5E6A71"/>
              </a:buClr>
              <a:buFont typeface="Wingdings" pitchFamily="2" charset="2"/>
              <a:buChar char="§"/>
            </a:pPr>
            <a:r>
              <a:rPr lang="en-US" sz="1100" dirty="0" smtClean="0"/>
              <a:t>Press Readout to select Delta</a:t>
            </a:r>
          </a:p>
          <a:p>
            <a:pPr marL="174625" indent="-174625" defTabSz="1019175" eaLnBrk="0" hangingPunct="0">
              <a:lnSpc>
                <a:spcPct val="120000"/>
              </a:lnSpc>
              <a:buClr>
                <a:srgbClr val="5E6A71"/>
              </a:buClr>
              <a:buFont typeface="Wingdings" pitchFamily="2" charset="2"/>
              <a:buChar char="§"/>
            </a:pPr>
            <a:r>
              <a:rPr lang="en-US" sz="1100" dirty="0" smtClean="0"/>
              <a:t>Notice peak readouts are now relative to the Reference Marker </a:t>
            </a:r>
          </a:p>
          <a:p>
            <a:pPr marL="174625" indent="-174625" defTabSz="1019175" eaLnBrk="0" hangingPunct="0">
              <a:lnSpc>
                <a:spcPct val="120000"/>
              </a:lnSpc>
              <a:buClr>
                <a:srgbClr val="5E6A71"/>
              </a:buClr>
              <a:buFont typeface="Wingdings" pitchFamily="2" charset="2"/>
              <a:buChar char="§"/>
            </a:pPr>
            <a:r>
              <a:rPr lang="en-US" sz="1100" dirty="0" smtClean="0"/>
              <a:t>Press Manual Markers</a:t>
            </a:r>
          </a:p>
          <a:p>
            <a:pPr marL="174625" indent="-174625" defTabSz="1019175" eaLnBrk="0" hangingPunct="0">
              <a:lnSpc>
                <a:spcPct val="120000"/>
              </a:lnSpc>
              <a:buClr>
                <a:srgbClr val="5E6A71"/>
              </a:buClr>
              <a:buFont typeface="Wingdings" pitchFamily="2" charset="2"/>
              <a:buChar char="§"/>
            </a:pPr>
            <a:r>
              <a:rPr lang="en-US" sz="1100" dirty="0" smtClean="0"/>
              <a:t>Notice the Ref. Marker      can now be moved anywhere via manual markers</a:t>
            </a:r>
            <a:endParaRPr lang="en-US" sz="1100" dirty="0"/>
          </a:p>
        </p:txBody>
      </p:sp>
      <p:sp>
        <p:nvSpPr>
          <p:cNvPr id="41" name="Oval 39"/>
          <p:cNvSpPr>
            <a:spLocks noChangeAspect="1" noChangeArrowheads="1"/>
          </p:cNvSpPr>
          <p:nvPr/>
        </p:nvSpPr>
        <p:spPr bwMode="auto">
          <a:xfrm>
            <a:off x="7451053" y="2760452"/>
            <a:ext cx="144462" cy="152400"/>
          </a:xfrm>
          <a:prstGeom prst="ellipse">
            <a:avLst/>
          </a:prstGeom>
          <a:solidFill>
            <a:srgbClr val="FF9900"/>
          </a:solidFill>
          <a:ln w="9525">
            <a:noFill/>
            <a:round/>
            <a:headEnd/>
            <a:tailEnd/>
          </a:ln>
          <a:effectLst/>
        </p:spPr>
        <p:txBody>
          <a:bodyPr wrap="none" lIns="0" tIns="0" rIns="0" bIns="0" anchor="ctr"/>
          <a:lstStyle/>
          <a:p>
            <a:pPr algn="ctr"/>
            <a:r>
              <a:rPr lang="en-US" sz="1000" b="1" dirty="0" smtClean="0"/>
              <a:t>a</a:t>
            </a:r>
            <a:endParaRPr lang="en-US" sz="1000" b="1" dirty="0"/>
          </a:p>
        </p:txBody>
      </p:sp>
      <p:sp>
        <p:nvSpPr>
          <p:cNvPr id="43" name="Oval 39"/>
          <p:cNvSpPr>
            <a:spLocks noChangeAspect="1" noChangeArrowheads="1"/>
          </p:cNvSpPr>
          <p:nvPr/>
        </p:nvSpPr>
        <p:spPr bwMode="auto">
          <a:xfrm>
            <a:off x="8708756" y="3187278"/>
            <a:ext cx="144462" cy="152400"/>
          </a:xfrm>
          <a:prstGeom prst="ellipse">
            <a:avLst/>
          </a:prstGeom>
          <a:solidFill>
            <a:srgbClr val="FF9900"/>
          </a:solidFill>
          <a:ln w="9525">
            <a:noFill/>
            <a:round/>
            <a:headEnd/>
            <a:tailEnd/>
          </a:ln>
          <a:effectLst/>
        </p:spPr>
        <p:txBody>
          <a:bodyPr wrap="none" lIns="0" tIns="0" rIns="0" bIns="0" anchor="ctr"/>
          <a:lstStyle/>
          <a:p>
            <a:pPr algn="ctr"/>
            <a:r>
              <a:rPr lang="en-US" sz="1000" b="1" dirty="0" smtClean="0"/>
              <a:t>b</a:t>
            </a:r>
            <a:endParaRPr lang="en-US" sz="1000" b="1" dirty="0"/>
          </a:p>
        </p:txBody>
      </p:sp>
      <p:sp>
        <p:nvSpPr>
          <p:cNvPr id="45" name="Flowchart: Merge 44"/>
          <p:cNvSpPr/>
          <p:nvPr/>
        </p:nvSpPr>
        <p:spPr>
          <a:xfrm>
            <a:off x="7725495" y="4976673"/>
            <a:ext cx="152400" cy="152400"/>
          </a:xfrm>
          <a:prstGeom prst="flowChartMerg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00" dirty="0" smtClean="0">
              <a:solidFill>
                <a:schemeClr val="bg1"/>
              </a:solidFill>
              <a:latin typeface="+mj-lt"/>
            </a:endParaRPr>
          </a:p>
          <a:p>
            <a:pPr algn="ctr"/>
            <a:r>
              <a:rPr lang="en-US" sz="900" dirty="0" smtClean="0">
                <a:solidFill>
                  <a:schemeClr val="bg1"/>
                </a:solidFill>
                <a:latin typeface="+mj-lt"/>
              </a:rPr>
              <a:t>R</a:t>
            </a:r>
            <a:endParaRPr lang="en-US" sz="900" dirty="0">
              <a:ln w="18415" cmpd="sng">
                <a:solidFill>
                  <a:srgbClr val="FFFFFF"/>
                </a:solidFill>
                <a:prstDash val="solid"/>
              </a:ln>
              <a:solidFill>
                <a:schemeClr val="bg1"/>
              </a:solidFill>
              <a:latin typeface="+mj-lt"/>
            </a:endParaRPr>
          </a:p>
        </p:txBody>
      </p:sp>
      <p:sp>
        <p:nvSpPr>
          <p:cNvPr id="46" name="TextBox 45"/>
          <p:cNvSpPr txBox="1"/>
          <p:nvPr/>
        </p:nvSpPr>
        <p:spPr>
          <a:xfrm>
            <a:off x="4320970" y="6581001"/>
            <a:ext cx="502061" cy="276999"/>
          </a:xfrm>
          <a:prstGeom prst="rect">
            <a:avLst/>
          </a:prstGeom>
          <a:noFill/>
        </p:spPr>
        <p:txBody>
          <a:bodyPr wrap="none" rtlCol="0">
            <a:spAutoFit/>
          </a:bodyPr>
          <a:lstStyle/>
          <a:p>
            <a:r>
              <a:rPr lang="en-US" sz="1200" dirty="0" smtClean="0"/>
              <a:t>- </a:t>
            </a:r>
            <a:r>
              <a:rPr lang="en-US" sz="1200" dirty="0"/>
              <a:t>7</a:t>
            </a:r>
            <a:r>
              <a:rPr lang="en-US" sz="1200" dirty="0" smtClean="0"/>
              <a:t> - </a:t>
            </a:r>
            <a:endParaRPr lang="en-US" sz="1200" dirty="0"/>
          </a:p>
        </p:txBody>
      </p:sp>
      <p:grpSp>
        <p:nvGrpSpPr>
          <p:cNvPr id="61" name="Group 60"/>
          <p:cNvGrpSpPr>
            <a:grpSpLocks/>
          </p:cNvGrpSpPr>
          <p:nvPr/>
        </p:nvGrpSpPr>
        <p:grpSpPr bwMode="auto">
          <a:xfrm>
            <a:off x="5943599" y="393700"/>
            <a:ext cx="2895601" cy="368300"/>
            <a:chOff x="3792" y="248"/>
            <a:chExt cx="1824" cy="241"/>
          </a:xfrm>
        </p:grpSpPr>
        <p:sp>
          <p:nvSpPr>
            <p:cNvPr id="62" name="Rectangle 50"/>
            <p:cNvSpPr>
              <a:spLocks noChangeArrowheads="1"/>
            </p:cNvSpPr>
            <p:nvPr/>
          </p:nvSpPr>
          <p:spPr bwMode="auto">
            <a:xfrm>
              <a:off x="3792" y="248"/>
              <a:ext cx="384" cy="240"/>
            </a:xfrm>
            <a:prstGeom prst="rect">
              <a:avLst/>
            </a:prstGeom>
            <a:solidFill>
              <a:srgbClr val="5E6A71"/>
            </a:solidFill>
            <a:ln w="9525">
              <a:noFill/>
              <a:miter lim="800000"/>
              <a:headEnd/>
              <a:tailEnd/>
            </a:ln>
            <a:effectLst/>
          </p:spPr>
          <p:txBody>
            <a:bodyPr wrap="none" anchor="ctr"/>
            <a:lstStyle/>
            <a:p>
              <a:endParaRPr lang="en-US">
                <a:latin typeface="+mj-lt"/>
              </a:endParaRPr>
            </a:p>
          </p:txBody>
        </p:sp>
        <p:sp>
          <p:nvSpPr>
            <p:cNvPr id="63" name="Rectangle 51"/>
            <p:cNvSpPr>
              <a:spLocks noChangeArrowheads="1"/>
            </p:cNvSpPr>
            <p:nvPr/>
          </p:nvSpPr>
          <p:spPr bwMode="auto">
            <a:xfrm>
              <a:off x="4608" y="248"/>
              <a:ext cx="336" cy="240"/>
            </a:xfrm>
            <a:prstGeom prst="rect">
              <a:avLst/>
            </a:prstGeom>
            <a:solidFill>
              <a:srgbClr val="BABABA"/>
            </a:solidFill>
            <a:ln w="9525">
              <a:noFill/>
              <a:miter lim="800000"/>
              <a:headEnd/>
              <a:tailEnd/>
            </a:ln>
            <a:effectLst/>
          </p:spPr>
          <p:txBody>
            <a:bodyPr wrap="none" anchor="ctr"/>
            <a:lstStyle/>
            <a:p>
              <a:endParaRPr lang="en-US">
                <a:latin typeface="+mj-lt"/>
              </a:endParaRPr>
            </a:p>
          </p:txBody>
        </p:sp>
        <p:sp>
          <p:nvSpPr>
            <p:cNvPr id="64" name="Rectangle 52"/>
            <p:cNvSpPr>
              <a:spLocks noChangeArrowheads="1"/>
            </p:cNvSpPr>
            <p:nvPr/>
          </p:nvSpPr>
          <p:spPr bwMode="auto">
            <a:xfrm>
              <a:off x="4512" y="248"/>
              <a:ext cx="48" cy="240"/>
            </a:xfrm>
            <a:prstGeom prst="rect">
              <a:avLst/>
            </a:prstGeom>
            <a:solidFill>
              <a:srgbClr val="5482AB"/>
            </a:solidFill>
            <a:ln w="9525">
              <a:noFill/>
              <a:miter lim="800000"/>
              <a:headEnd/>
              <a:tailEnd/>
            </a:ln>
            <a:effectLst/>
          </p:spPr>
          <p:txBody>
            <a:bodyPr wrap="none" anchor="ctr"/>
            <a:lstStyle/>
            <a:p>
              <a:endParaRPr lang="en-US">
                <a:latin typeface="+mj-lt"/>
              </a:endParaRPr>
            </a:p>
          </p:txBody>
        </p:sp>
        <p:sp>
          <p:nvSpPr>
            <p:cNvPr id="65" name="Rectangle 53"/>
            <p:cNvSpPr>
              <a:spLocks noChangeArrowheads="1"/>
            </p:cNvSpPr>
            <p:nvPr/>
          </p:nvSpPr>
          <p:spPr bwMode="auto">
            <a:xfrm>
              <a:off x="4944" y="248"/>
              <a:ext cx="528" cy="240"/>
            </a:xfrm>
            <a:prstGeom prst="rect">
              <a:avLst/>
            </a:prstGeom>
            <a:solidFill>
              <a:srgbClr val="DBDFE1"/>
            </a:solidFill>
            <a:ln w="9525">
              <a:noFill/>
              <a:miter lim="800000"/>
              <a:headEnd/>
              <a:tailEnd/>
            </a:ln>
            <a:effectLst/>
          </p:spPr>
          <p:txBody>
            <a:bodyPr wrap="none" anchor="ctr"/>
            <a:lstStyle/>
            <a:p>
              <a:endParaRPr lang="en-US">
                <a:latin typeface="+mj-lt"/>
              </a:endParaRPr>
            </a:p>
          </p:txBody>
        </p:sp>
        <p:sp>
          <p:nvSpPr>
            <p:cNvPr id="66" name="Rectangle 54"/>
            <p:cNvSpPr>
              <a:spLocks noChangeArrowheads="1"/>
            </p:cNvSpPr>
            <p:nvPr/>
          </p:nvSpPr>
          <p:spPr bwMode="auto">
            <a:xfrm>
              <a:off x="5472" y="249"/>
              <a:ext cx="144" cy="240"/>
            </a:xfrm>
            <a:prstGeom prst="rect">
              <a:avLst/>
            </a:prstGeom>
            <a:solidFill>
              <a:srgbClr val="CC0000"/>
            </a:solidFill>
            <a:ln w="9525">
              <a:noFill/>
              <a:miter lim="800000"/>
              <a:headEnd/>
              <a:tailEnd/>
            </a:ln>
            <a:effectLst/>
          </p:spPr>
          <p:txBody>
            <a:bodyPr wrap="none" anchor="ctr"/>
            <a:lstStyle/>
            <a:p>
              <a:endParaRPr lang="en-US">
                <a:latin typeface="+mj-lt"/>
              </a:endParaRPr>
            </a:p>
          </p:txBody>
        </p:sp>
      </p:grpSp>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2040068"/>
            <a:ext cx="2712151" cy="1374911"/>
          </a:xfrm>
          <a:prstGeom prst="rect">
            <a:avLst/>
          </a:prstGeom>
        </p:spPr>
      </p:pic>
      <p:sp>
        <p:nvSpPr>
          <p:cNvPr id="48" name="Rectangle 47"/>
          <p:cNvSpPr/>
          <p:nvPr/>
        </p:nvSpPr>
        <p:spPr>
          <a:xfrm>
            <a:off x="3968307" y="2209800"/>
            <a:ext cx="1822893" cy="1704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own Arrow 48"/>
          <p:cNvSpPr/>
          <p:nvPr/>
        </p:nvSpPr>
        <p:spPr>
          <a:xfrm rot="18825794">
            <a:off x="3304503" y="2079151"/>
            <a:ext cx="159789" cy="356508"/>
          </a:xfrm>
          <a:prstGeom prst="downArrow">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52" name="Oval 39"/>
          <p:cNvSpPr>
            <a:spLocks noChangeAspect="1" noChangeArrowheads="1"/>
          </p:cNvSpPr>
          <p:nvPr/>
        </p:nvSpPr>
        <p:spPr bwMode="auto">
          <a:xfrm>
            <a:off x="1722438" y="4162425"/>
            <a:ext cx="144462" cy="152400"/>
          </a:xfrm>
          <a:prstGeom prst="ellipse">
            <a:avLst/>
          </a:prstGeom>
          <a:solidFill>
            <a:srgbClr val="FF9900"/>
          </a:solidFill>
          <a:ln w="9525">
            <a:noFill/>
            <a:round/>
            <a:headEnd/>
            <a:tailEnd/>
          </a:ln>
          <a:effectLst/>
        </p:spPr>
        <p:txBody>
          <a:bodyPr wrap="none" lIns="0" tIns="0" rIns="0" bIns="0" anchor="ctr"/>
          <a:lstStyle/>
          <a:p>
            <a:pPr algn="ctr"/>
            <a:r>
              <a:rPr lang="en-US" sz="1000" b="1" dirty="0" smtClean="0"/>
              <a:t>a</a:t>
            </a:r>
            <a:endParaRPr lang="en-US" sz="1000" b="1" dirty="0"/>
          </a:p>
        </p:txBody>
      </p:sp>
      <p:sp>
        <p:nvSpPr>
          <p:cNvPr id="53" name="Flowchart: Merge 52"/>
          <p:cNvSpPr/>
          <p:nvPr/>
        </p:nvSpPr>
        <p:spPr>
          <a:xfrm>
            <a:off x="7848600" y="4572000"/>
            <a:ext cx="152400" cy="152400"/>
          </a:xfrm>
          <a:prstGeom prst="flowChartMerg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00" dirty="0" smtClean="0">
              <a:solidFill>
                <a:schemeClr val="bg1"/>
              </a:solidFill>
              <a:latin typeface="+mj-lt"/>
            </a:endParaRPr>
          </a:p>
          <a:p>
            <a:pPr algn="ctr"/>
            <a:r>
              <a:rPr lang="en-US" sz="900" dirty="0" smtClean="0">
                <a:solidFill>
                  <a:schemeClr val="bg1"/>
                </a:solidFill>
                <a:latin typeface="+mj-lt"/>
              </a:rPr>
              <a:t>R</a:t>
            </a:r>
            <a:endParaRPr lang="en-US" sz="900" dirty="0">
              <a:ln w="18415" cmpd="sng">
                <a:solidFill>
                  <a:srgbClr val="FFFFFF"/>
                </a:solidFill>
                <a:prstDash val="solid"/>
              </a:ln>
              <a:solidFill>
                <a:schemeClr val="bg1"/>
              </a:solidFill>
              <a:latin typeface="+mj-lt"/>
            </a:endParaRPr>
          </a:p>
        </p:txBody>
      </p:sp>
      <p:sp>
        <p:nvSpPr>
          <p:cNvPr id="54" name="Rectangle 53"/>
          <p:cNvSpPr/>
          <p:nvPr/>
        </p:nvSpPr>
        <p:spPr>
          <a:xfrm>
            <a:off x="4193955" y="2272160"/>
            <a:ext cx="127015" cy="4571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34453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7" name="Rectangle 341"/>
          <p:cNvSpPr>
            <a:spLocks noChangeArrowheads="1"/>
          </p:cNvSpPr>
          <p:nvPr/>
        </p:nvSpPr>
        <p:spPr bwMode="auto">
          <a:xfrm>
            <a:off x="228600" y="3352800"/>
            <a:ext cx="4191000" cy="3048000"/>
          </a:xfrm>
          <a:prstGeom prst="rect">
            <a:avLst/>
          </a:prstGeom>
          <a:solidFill>
            <a:srgbClr val="DBDFE1"/>
          </a:solidFill>
          <a:ln w="9525">
            <a:solidFill>
              <a:schemeClr val="bg1"/>
            </a:solidFill>
            <a:miter lim="800000"/>
            <a:headEnd/>
            <a:tailEnd/>
          </a:ln>
          <a:effectLst/>
        </p:spPr>
        <p:txBody>
          <a:bodyPr wrap="none" anchor="ctr"/>
          <a:lstStyle/>
          <a:p>
            <a:endParaRPr lang="en-US"/>
          </a:p>
        </p:txBody>
      </p:sp>
      <p:pic>
        <p:nvPicPr>
          <p:cNvPr id="89" name="Picture 88" descr="tek00133.png"/>
          <p:cNvPicPr>
            <a:picLocks noChangeAspect="1"/>
          </p:cNvPicPr>
          <p:nvPr/>
        </p:nvPicPr>
        <p:blipFill>
          <a:blip r:embed="rId3" cstate="print"/>
          <a:stretch>
            <a:fillRect/>
          </a:stretch>
        </p:blipFill>
        <p:spPr>
          <a:xfrm>
            <a:off x="609600" y="3657600"/>
            <a:ext cx="3413760" cy="2560320"/>
          </a:xfrm>
          <a:prstGeom prst="rect">
            <a:avLst/>
          </a:prstGeom>
        </p:spPr>
      </p:pic>
      <p:sp>
        <p:nvSpPr>
          <p:cNvPr id="53" name="Rectangle 3"/>
          <p:cNvSpPr>
            <a:spLocks noChangeArrowheads="1"/>
          </p:cNvSpPr>
          <p:nvPr/>
        </p:nvSpPr>
        <p:spPr bwMode="auto">
          <a:xfrm>
            <a:off x="4697042" y="228600"/>
            <a:ext cx="4267200" cy="533400"/>
          </a:xfrm>
          <a:prstGeom prst="rect">
            <a:avLst/>
          </a:prstGeom>
          <a:solidFill>
            <a:srgbClr val="21076A"/>
          </a:solidFill>
          <a:ln w="9525">
            <a:solidFill>
              <a:schemeClr val="bg1"/>
            </a:solidFill>
            <a:miter lim="800000"/>
            <a:headEnd/>
            <a:tailEnd/>
          </a:ln>
          <a:effectLst/>
        </p:spPr>
        <p:txBody>
          <a:bodyPr wrap="none" anchor="ctr"/>
          <a:lstStyle/>
          <a:p>
            <a:endParaRPr lang="en-US"/>
          </a:p>
        </p:txBody>
      </p:sp>
      <p:grpSp>
        <p:nvGrpSpPr>
          <p:cNvPr id="2" name="Group 91"/>
          <p:cNvGrpSpPr>
            <a:grpSpLocks/>
          </p:cNvGrpSpPr>
          <p:nvPr/>
        </p:nvGrpSpPr>
        <p:grpSpPr bwMode="auto">
          <a:xfrm>
            <a:off x="4695825" y="565189"/>
            <a:ext cx="4272582" cy="5835611"/>
            <a:chOff x="2928" y="336"/>
            <a:chExt cx="2678" cy="1507"/>
          </a:xfrm>
        </p:grpSpPr>
        <p:sp>
          <p:nvSpPr>
            <p:cNvPr id="79" name="Rectangle 92"/>
            <p:cNvSpPr>
              <a:spLocks noChangeArrowheads="1"/>
            </p:cNvSpPr>
            <p:nvPr/>
          </p:nvSpPr>
          <p:spPr bwMode="auto">
            <a:xfrm>
              <a:off x="2928" y="336"/>
              <a:ext cx="2678" cy="1507"/>
            </a:xfrm>
            <a:prstGeom prst="rect">
              <a:avLst/>
            </a:prstGeom>
            <a:solidFill>
              <a:srgbClr val="C2D2EA"/>
            </a:solidFill>
            <a:ln w="9525">
              <a:solidFill>
                <a:schemeClr val="bg1"/>
              </a:solidFill>
              <a:miter lim="800000"/>
              <a:headEnd/>
              <a:tailEnd/>
            </a:ln>
            <a:effectLst/>
          </p:spPr>
          <p:txBody>
            <a:bodyPr wrap="none" anchor="ctr"/>
            <a:lstStyle/>
            <a:p>
              <a:endParaRPr lang="en-US"/>
            </a:p>
          </p:txBody>
        </p:sp>
        <p:grpSp>
          <p:nvGrpSpPr>
            <p:cNvPr id="3" name="Group 93"/>
            <p:cNvGrpSpPr>
              <a:grpSpLocks/>
            </p:cNvGrpSpPr>
            <p:nvPr/>
          </p:nvGrpSpPr>
          <p:grpSpPr bwMode="auto">
            <a:xfrm>
              <a:off x="2928" y="468"/>
              <a:ext cx="2676" cy="360"/>
              <a:chOff x="240" y="3360"/>
              <a:chExt cx="3298" cy="288"/>
            </a:xfrm>
          </p:grpSpPr>
          <p:sp>
            <p:nvSpPr>
              <p:cNvPr id="85" name="Rectangle 94"/>
              <p:cNvSpPr>
                <a:spLocks noChangeArrowheads="1"/>
              </p:cNvSpPr>
              <p:nvPr/>
            </p:nvSpPr>
            <p:spPr bwMode="auto">
              <a:xfrm>
                <a:off x="240" y="3360"/>
                <a:ext cx="3298" cy="288"/>
              </a:xfrm>
              <a:prstGeom prst="rect">
                <a:avLst/>
              </a:prstGeom>
              <a:solidFill>
                <a:srgbClr val="E1E9F5"/>
              </a:solidFill>
              <a:ln w="9525">
                <a:solidFill>
                  <a:schemeClr val="bg1"/>
                </a:solidFill>
                <a:miter lim="800000"/>
                <a:headEnd/>
                <a:tailEnd/>
              </a:ln>
              <a:effectLst/>
            </p:spPr>
            <p:txBody>
              <a:bodyPr wrap="none" anchor="ctr"/>
              <a:lstStyle/>
              <a:p>
                <a:endParaRPr lang="en-US"/>
              </a:p>
            </p:txBody>
          </p:sp>
          <p:sp>
            <p:nvSpPr>
              <p:cNvPr id="86" name="Line 95"/>
              <p:cNvSpPr>
                <a:spLocks noChangeShapeType="1"/>
              </p:cNvSpPr>
              <p:nvPr/>
            </p:nvSpPr>
            <p:spPr bwMode="auto">
              <a:xfrm>
                <a:off x="240" y="3408"/>
                <a:ext cx="0" cy="192"/>
              </a:xfrm>
              <a:prstGeom prst="line">
                <a:avLst/>
              </a:prstGeom>
              <a:noFill/>
              <a:ln w="9525">
                <a:solidFill>
                  <a:schemeClr val="bg1"/>
                </a:solidFill>
                <a:round/>
                <a:headEnd/>
                <a:tailEnd/>
              </a:ln>
              <a:effectLst/>
            </p:spPr>
            <p:txBody>
              <a:bodyPr/>
              <a:lstStyle/>
              <a:p>
                <a:endParaRPr lang="en-US"/>
              </a:p>
            </p:txBody>
          </p:sp>
        </p:grpSp>
        <p:grpSp>
          <p:nvGrpSpPr>
            <p:cNvPr id="4" name="Group 96"/>
            <p:cNvGrpSpPr>
              <a:grpSpLocks/>
            </p:cNvGrpSpPr>
            <p:nvPr/>
          </p:nvGrpSpPr>
          <p:grpSpPr bwMode="auto">
            <a:xfrm>
              <a:off x="2928" y="953"/>
              <a:ext cx="2677" cy="353"/>
              <a:chOff x="240" y="3408"/>
              <a:chExt cx="3298" cy="197"/>
            </a:xfrm>
          </p:grpSpPr>
          <p:sp>
            <p:nvSpPr>
              <p:cNvPr id="83" name="Rectangle 97"/>
              <p:cNvSpPr>
                <a:spLocks noChangeArrowheads="1"/>
              </p:cNvSpPr>
              <p:nvPr/>
            </p:nvSpPr>
            <p:spPr bwMode="auto">
              <a:xfrm>
                <a:off x="240" y="3552"/>
                <a:ext cx="3298" cy="53"/>
              </a:xfrm>
              <a:prstGeom prst="rect">
                <a:avLst/>
              </a:prstGeom>
              <a:solidFill>
                <a:srgbClr val="E1E9F5"/>
              </a:solidFill>
              <a:ln w="9525">
                <a:solidFill>
                  <a:schemeClr val="bg1"/>
                </a:solidFill>
                <a:miter lim="800000"/>
                <a:headEnd/>
                <a:tailEnd/>
              </a:ln>
              <a:effectLst/>
            </p:spPr>
            <p:txBody>
              <a:bodyPr wrap="none" anchor="ctr"/>
              <a:lstStyle/>
              <a:p>
                <a:endParaRPr lang="en-US"/>
              </a:p>
            </p:txBody>
          </p:sp>
          <p:sp>
            <p:nvSpPr>
              <p:cNvPr id="84" name="Line 98"/>
              <p:cNvSpPr>
                <a:spLocks noChangeShapeType="1"/>
              </p:cNvSpPr>
              <p:nvPr/>
            </p:nvSpPr>
            <p:spPr bwMode="auto">
              <a:xfrm>
                <a:off x="240" y="3408"/>
                <a:ext cx="0" cy="192"/>
              </a:xfrm>
              <a:prstGeom prst="line">
                <a:avLst/>
              </a:prstGeom>
              <a:noFill/>
              <a:ln w="9525">
                <a:solidFill>
                  <a:schemeClr val="bg1"/>
                </a:solidFill>
                <a:round/>
                <a:headEnd/>
                <a:tailEnd/>
              </a:ln>
              <a:effectLst/>
            </p:spPr>
            <p:txBody>
              <a:bodyPr/>
              <a:lstStyle/>
              <a:p>
                <a:endParaRPr lang="en-US"/>
              </a:p>
            </p:txBody>
          </p:sp>
        </p:grpSp>
        <p:sp>
          <p:nvSpPr>
            <p:cNvPr id="82" name="Line 99"/>
            <p:cNvSpPr>
              <a:spLocks noChangeShapeType="1"/>
            </p:cNvSpPr>
            <p:nvPr/>
          </p:nvSpPr>
          <p:spPr bwMode="auto">
            <a:xfrm>
              <a:off x="3665" y="336"/>
              <a:ext cx="0" cy="1507"/>
            </a:xfrm>
            <a:prstGeom prst="line">
              <a:avLst/>
            </a:prstGeom>
            <a:noFill/>
            <a:ln w="9525">
              <a:solidFill>
                <a:schemeClr val="bg1"/>
              </a:solidFill>
              <a:round/>
              <a:headEnd/>
              <a:tailEnd/>
            </a:ln>
            <a:effectLst/>
          </p:spPr>
          <p:txBody>
            <a:bodyPr/>
            <a:lstStyle/>
            <a:p>
              <a:endParaRPr lang="en-US"/>
            </a:p>
          </p:txBody>
        </p:sp>
      </p:grpSp>
      <p:sp>
        <p:nvSpPr>
          <p:cNvPr id="4431" name="Rectangle 335"/>
          <p:cNvSpPr>
            <a:spLocks noChangeArrowheads="1"/>
          </p:cNvSpPr>
          <p:nvPr/>
        </p:nvSpPr>
        <p:spPr bwMode="auto">
          <a:xfrm>
            <a:off x="228600" y="228600"/>
            <a:ext cx="4191000" cy="2971800"/>
          </a:xfrm>
          <a:prstGeom prst="rect">
            <a:avLst/>
          </a:prstGeom>
          <a:solidFill>
            <a:srgbClr val="DBDFE1"/>
          </a:solidFill>
          <a:ln w="9525">
            <a:solidFill>
              <a:schemeClr val="bg1"/>
            </a:solidFill>
            <a:miter lim="800000"/>
            <a:headEnd/>
            <a:tailEnd/>
          </a:ln>
          <a:effectLst/>
        </p:spPr>
        <p:txBody>
          <a:bodyPr wrap="none" anchor="ctr"/>
          <a:lstStyle/>
          <a:p>
            <a:endParaRPr lang="en-US"/>
          </a:p>
        </p:txBody>
      </p:sp>
      <p:sp>
        <p:nvSpPr>
          <p:cNvPr id="4150" name="Text Box 54"/>
          <p:cNvSpPr txBox="1">
            <a:spLocks noChangeArrowheads="1"/>
          </p:cNvSpPr>
          <p:nvPr/>
        </p:nvSpPr>
        <p:spPr bwMode="auto">
          <a:xfrm>
            <a:off x="228600" y="239308"/>
            <a:ext cx="4191000" cy="338554"/>
          </a:xfrm>
          <a:prstGeom prst="rect">
            <a:avLst/>
          </a:prstGeom>
          <a:noFill/>
          <a:ln w="9525">
            <a:noFill/>
            <a:miter lim="800000"/>
            <a:headEnd/>
            <a:tailEnd/>
          </a:ln>
          <a:effectLst/>
        </p:spPr>
        <p:txBody>
          <a:bodyPr wrap="square">
            <a:spAutoFit/>
          </a:bodyPr>
          <a:lstStyle/>
          <a:p>
            <a:pPr algn="ctr" defTabSz="1019175"/>
            <a:r>
              <a:rPr lang="en-US" sz="1600" dirty="0" smtClean="0">
                <a:solidFill>
                  <a:srgbClr val="21076A"/>
                </a:solidFill>
                <a:latin typeface="+mj-lt"/>
              </a:rPr>
              <a:t>MDO4000B </a:t>
            </a:r>
            <a:r>
              <a:rPr lang="en-US" sz="1600" dirty="0">
                <a:solidFill>
                  <a:srgbClr val="21076A"/>
                </a:solidFill>
                <a:latin typeface="+mj-lt"/>
              </a:rPr>
              <a:t>Series </a:t>
            </a:r>
            <a:r>
              <a:rPr lang="en-US" sz="1600" dirty="0" smtClean="0">
                <a:solidFill>
                  <a:srgbClr val="21076A"/>
                </a:solidFill>
                <a:latin typeface="+mj-lt"/>
              </a:rPr>
              <a:t>Automatic Markers</a:t>
            </a:r>
            <a:endParaRPr lang="en-US" sz="1600" dirty="0">
              <a:solidFill>
                <a:srgbClr val="21076A"/>
              </a:solidFill>
              <a:latin typeface="+mj-lt"/>
            </a:endParaRPr>
          </a:p>
        </p:txBody>
      </p:sp>
      <p:sp>
        <p:nvSpPr>
          <p:cNvPr id="4263" name="Text Box 167"/>
          <p:cNvSpPr txBox="1">
            <a:spLocks noChangeArrowheads="1"/>
          </p:cNvSpPr>
          <p:nvPr/>
        </p:nvSpPr>
        <p:spPr bwMode="auto">
          <a:xfrm>
            <a:off x="590085" y="3352800"/>
            <a:ext cx="3524715" cy="338554"/>
          </a:xfrm>
          <a:prstGeom prst="rect">
            <a:avLst/>
          </a:prstGeom>
          <a:noFill/>
          <a:ln w="9525">
            <a:noFill/>
            <a:miter lim="800000"/>
            <a:headEnd/>
            <a:tailEnd/>
          </a:ln>
          <a:effectLst/>
        </p:spPr>
        <p:txBody>
          <a:bodyPr wrap="square">
            <a:spAutoFit/>
          </a:bodyPr>
          <a:lstStyle/>
          <a:p>
            <a:pPr defTabSz="1019175"/>
            <a:r>
              <a:rPr lang="en-US" sz="1600" dirty="0" smtClean="0">
                <a:solidFill>
                  <a:srgbClr val="21076A"/>
                </a:solidFill>
                <a:latin typeface="+mj-lt"/>
              </a:rPr>
              <a:t>MDO4000B Series Manual Markers</a:t>
            </a:r>
            <a:endParaRPr lang="en-US" sz="1600" dirty="0">
              <a:solidFill>
                <a:srgbClr val="21076A"/>
              </a:solidFill>
              <a:latin typeface="+mj-lt"/>
            </a:endParaRPr>
          </a:p>
        </p:txBody>
      </p:sp>
      <p:sp>
        <p:nvSpPr>
          <p:cNvPr id="4560" name="Rectangle 464"/>
          <p:cNvSpPr>
            <a:spLocks noChangeArrowheads="1"/>
          </p:cNvSpPr>
          <p:nvPr/>
        </p:nvSpPr>
        <p:spPr bwMode="auto">
          <a:xfrm>
            <a:off x="4732338" y="1758989"/>
            <a:ext cx="3330575" cy="1268413"/>
          </a:xfrm>
          <a:prstGeom prst="rect">
            <a:avLst/>
          </a:prstGeom>
          <a:noFill/>
          <a:ln w="9525">
            <a:noFill/>
            <a:miter lim="800000"/>
            <a:headEnd/>
            <a:tailEnd/>
          </a:ln>
          <a:effectLst/>
        </p:spPr>
        <p:txBody>
          <a:bodyPr/>
          <a:lstStyle/>
          <a:p>
            <a:pPr eaLnBrk="0" hangingPunct="0">
              <a:buFont typeface="Webdings" pitchFamily="18" charset="2"/>
              <a:buNone/>
            </a:pPr>
            <a:endParaRPr lang="en-US" sz="1100"/>
          </a:p>
        </p:txBody>
      </p:sp>
      <p:sp>
        <p:nvSpPr>
          <p:cNvPr id="66" name="Text Box 104"/>
          <p:cNvSpPr txBox="1">
            <a:spLocks noChangeArrowheads="1"/>
          </p:cNvSpPr>
          <p:nvPr/>
        </p:nvSpPr>
        <p:spPr bwMode="auto">
          <a:xfrm>
            <a:off x="4697042" y="566738"/>
            <a:ext cx="1065583" cy="246221"/>
          </a:xfrm>
          <a:prstGeom prst="rect">
            <a:avLst/>
          </a:prstGeom>
          <a:noFill/>
          <a:ln w="9525">
            <a:noFill/>
            <a:miter lim="800000"/>
            <a:headEnd/>
            <a:tailEnd/>
          </a:ln>
          <a:effectLst/>
        </p:spPr>
        <p:txBody>
          <a:bodyPr wrap="square">
            <a:spAutoFit/>
          </a:bodyPr>
          <a:lstStyle/>
          <a:p>
            <a:pPr defTabSz="1019175">
              <a:buFont typeface="Webdings" pitchFamily="18" charset="2"/>
              <a:buNone/>
            </a:pPr>
            <a:r>
              <a:rPr lang="en-US" sz="1000" dirty="0" smtClean="0"/>
              <a:t>Peak Markers</a:t>
            </a:r>
            <a:endParaRPr lang="en-US" sz="1000" b="0" dirty="0">
              <a:latin typeface="Helvetica" pitchFamily="34" charset="0"/>
            </a:endParaRPr>
          </a:p>
        </p:txBody>
      </p:sp>
      <p:sp>
        <p:nvSpPr>
          <p:cNvPr id="67" name="Rectangle 105"/>
          <p:cNvSpPr>
            <a:spLocks noChangeArrowheads="1"/>
          </p:cNvSpPr>
          <p:nvPr/>
        </p:nvSpPr>
        <p:spPr bwMode="auto">
          <a:xfrm>
            <a:off x="5867400" y="552628"/>
            <a:ext cx="3079378" cy="707886"/>
          </a:xfrm>
          <a:prstGeom prst="rect">
            <a:avLst/>
          </a:prstGeom>
          <a:noFill/>
          <a:ln w="9525">
            <a:noFill/>
            <a:miter lim="800000"/>
            <a:headEnd/>
            <a:tailEnd/>
          </a:ln>
          <a:effectLst/>
        </p:spPr>
        <p:txBody>
          <a:bodyPr wrap="square">
            <a:spAutoFit/>
          </a:bodyPr>
          <a:lstStyle/>
          <a:p>
            <a:pPr marL="117475" indent="-117475">
              <a:buFont typeface="Wingdings" pitchFamily="2" charset="2"/>
              <a:buChar char="§"/>
            </a:pPr>
            <a:r>
              <a:rPr lang="en-US" sz="1000" dirty="0" smtClean="0"/>
              <a:t>Press to turn markers on or off.</a:t>
            </a:r>
          </a:p>
          <a:p>
            <a:pPr marL="117475" indent="-117475">
              <a:buFont typeface="Wingdings" pitchFamily="2" charset="2"/>
              <a:buChar char="§"/>
            </a:pPr>
            <a:r>
              <a:rPr lang="en-US" sz="1000" dirty="0" smtClean="0"/>
              <a:t>Use Multipurpose      to select maximum number of peak to be marked.</a:t>
            </a:r>
          </a:p>
          <a:p>
            <a:pPr marL="117475" indent="-117475">
              <a:buFont typeface="Wingdings" pitchFamily="2" charset="2"/>
              <a:buChar char="§"/>
            </a:pPr>
            <a:endParaRPr lang="en-US" sz="1000" b="0" dirty="0"/>
          </a:p>
        </p:txBody>
      </p:sp>
      <p:sp>
        <p:nvSpPr>
          <p:cNvPr id="70" name="Text Box 108"/>
          <p:cNvSpPr txBox="1">
            <a:spLocks noChangeArrowheads="1"/>
          </p:cNvSpPr>
          <p:nvPr/>
        </p:nvSpPr>
        <p:spPr bwMode="auto">
          <a:xfrm>
            <a:off x="4701805" y="1379792"/>
            <a:ext cx="1137020" cy="400110"/>
          </a:xfrm>
          <a:prstGeom prst="rect">
            <a:avLst/>
          </a:prstGeom>
          <a:noFill/>
          <a:ln w="9525">
            <a:noFill/>
            <a:miter lim="800000"/>
            <a:headEnd/>
            <a:tailEnd/>
          </a:ln>
          <a:effectLst/>
        </p:spPr>
        <p:txBody>
          <a:bodyPr wrap="square">
            <a:spAutoFit/>
          </a:bodyPr>
          <a:lstStyle/>
          <a:p>
            <a:pPr algn="ctr" defTabSz="1019175"/>
            <a:r>
              <a:rPr lang="en-US" sz="1000" dirty="0" smtClean="0"/>
              <a:t>To</a:t>
            </a:r>
          </a:p>
          <a:p>
            <a:pPr algn="ctr" defTabSz="1019175"/>
            <a:r>
              <a:rPr lang="en-US" sz="1000" dirty="0" smtClean="0"/>
              <a:t>Center</a:t>
            </a:r>
            <a:endParaRPr lang="en-US" sz="1000" b="0" dirty="0">
              <a:latin typeface="Helvetica" pitchFamily="34" charset="0"/>
            </a:endParaRPr>
          </a:p>
        </p:txBody>
      </p:sp>
      <p:sp>
        <p:nvSpPr>
          <p:cNvPr id="71" name="Rectangle 109"/>
          <p:cNvSpPr>
            <a:spLocks noChangeArrowheads="1"/>
          </p:cNvSpPr>
          <p:nvPr/>
        </p:nvSpPr>
        <p:spPr bwMode="auto">
          <a:xfrm>
            <a:off x="5876030" y="1070014"/>
            <a:ext cx="3093720" cy="1323439"/>
          </a:xfrm>
          <a:prstGeom prst="rect">
            <a:avLst/>
          </a:prstGeom>
          <a:noFill/>
          <a:ln w="9525">
            <a:noFill/>
            <a:miter lim="800000"/>
            <a:headEnd/>
            <a:tailEnd/>
          </a:ln>
          <a:effectLst/>
        </p:spPr>
        <p:txBody>
          <a:bodyPr wrap="square">
            <a:spAutoFit/>
          </a:bodyPr>
          <a:lstStyle/>
          <a:p>
            <a:pPr marL="114300" indent="-114300">
              <a:buFont typeface="Wingdings" pitchFamily="2" charset="2"/>
              <a:buChar char="§"/>
            </a:pPr>
            <a:r>
              <a:rPr lang="en-US" sz="1000" dirty="0" smtClean="0"/>
              <a:t>When Manual Markers are off, then the Reference marker      is placed on the highest amplitude peak.</a:t>
            </a:r>
          </a:p>
          <a:p>
            <a:pPr marL="114300" indent="-114300">
              <a:buFont typeface="Wingdings" pitchFamily="2" charset="2"/>
              <a:buChar char="§"/>
            </a:pPr>
            <a:r>
              <a:rPr lang="en-US" sz="1000" b="0" dirty="0" smtClean="0"/>
              <a:t>Whe</a:t>
            </a:r>
            <a:r>
              <a:rPr lang="en-US" sz="1000" dirty="0" smtClean="0"/>
              <a:t>n Manual Markers are on, then the Reference Marker      is attached to </a:t>
            </a:r>
            <a:br>
              <a:rPr lang="en-US" sz="1000" dirty="0" smtClean="0"/>
            </a:br>
            <a:r>
              <a:rPr lang="en-US" sz="1000" dirty="0" smtClean="0"/>
              <a:t>Multipurpose     control.</a:t>
            </a:r>
          </a:p>
          <a:p>
            <a:pPr marL="114300" indent="-114300">
              <a:buFont typeface="Wingdings" pitchFamily="2" charset="2"/>
              <a:buChar char="§"/>
            </a:pPr>
            <a:r>
              <a:rPr lang="en-US" sz="1000" b="0" dirty="0" smtClean="0"/>
              <a:t>Press to quickly set the Center Frequency to the frequency of the Reference Marker     . </a:t>
            </a:r>
            <a:endParaRPr lang="en-US" sz="1000" b="0" dirty="0"/>
          </a:p>
        </p:txBody>
      </p:sp>
      <p:sp>
        <p:nvSpPr>
          <p:cNvPr id="76" name="Rectangle 103"/>
          <p:cNvSpPr>
            <a:spLocks noChangeArrowheads="1"/>
          </p:cNvSpPr>
          <p:nvPr/>
        </p:nvSpPr>
        <p:spPr bwMode="auto">
          <a:xfrm>
            <a:off x="4710113" y="180975"/>
            <a:ext cx="4440237" cy="371475"/>
          </a:xfrm>
          <a:prstGeom prst="rect">
            <a:avLst/>
          </a:prstGeom>
          <a:noFill/>
          <a:ln w="9525">
            <a:noFill/>
            <a:miter lim="800000"/>
            <a:headEnd/>
            <a:tailEnd/>
          </a:ln>
          <a:effectLst/>
        </p:spPr>
        <p:txBody>
          <a:bodyPr wrap="none" bIns="0" anchor="ctr"/>
          <a:lstStyle/>
          <a:p>
            <a:pPr eaLnBrk="1" hangingPunct="1">
              <a:lnSpc>
                <a:spcPct val="130000"/>
              </a:lnSpc>
            </a:pPr>
            <a:r>
              <a:rPr lang="en-US" sz="1400" b="0" dirty="0" smtClean="0">
                <a:solidFill>
                  <a:schemeClr val="bg1"/>
                </a:solidFill>
                <a:latin typeface="+mj-lt"/>
              </a:rPr>
              <a:t>Marker Options</a:t>
            </a:r>
            <a:endParaRPr lang="en-US" sz="1200" dirty="0">
              <a:solidFill>
                <a:schemeClr val="bg1"/>
              </a:solidFill>
              <a:latin typeface="+mj-lt"/>
            </a:endParaRPr>
          </a:p>
        </p:txBody>
      </p:sp>
      <p:sp>
        <p:nvSpPr>
          <p:cNvPr id="41" name="Flowchart: Merge 40"/>
          <p:cNvSpPr/>
          <p:nvPr/>
        </p:nvSpPr>
        <p:spPr>
          <a:xfrm>
            <a:off x="5182209" y="1241261"/>
            <a:ext cx="152400" cy="152400"/>
          </a:xfrm>
          <a:prstGeom prst="flowChartMerg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00" dirty="0" smtClean="0">
              <a:solidFill>
                <a:schemeClr val="bg1"/>
              </a:solidFill>
              <a:latin typeface="+mj-lt"/>
            </a:endParaRPr>
          </a:p>
          <a:p>
            <a:pPr algn="ctr"/>
            <a:r>
              <a:rPr lang="en-US" sz="900" dirty="0" smtClean="0">
                <a:solidFill>
                  <a:schemeClr val="bg1"/>
                </a:solidFill>
                <a:latin typeface="+mj-lt"/>
              </a:rPr>
              <a:t>R</a:t>
            </a:r>
            <a:endParaRPr lang="en-US" sz="900" dirty="0">
              <a:ln w="18415" cmpd="sng">
                <a:solidFill>
                  <a:srgbClr val="FFFFFF"/>
                </a:solidFill>
                <a:prstDash val="solid"/>
              </a:ln>
              <a:solidFill>
                <a:schemeClr val="bg1"/>
              </a:solidFill>
              <a:latin typeface="+mj-lt"/>
            </a:endParaRPr>
          </a:p>
        </p:txBody>
      </p:sp>
      <p:sp>
        <p:nvSpPr>
          <p:cNvPr id="49" name="Flowchart: Merge 48"/>
          <p:cNvSpPr/>
          <p:nvPr/>
        </p:nvSpPr>
        <p:spPr>
          <a:xfrm>
            <a:off x="7131939" y="1270420"/>
            <a:ext cx="152400" cy="152400"/>
          </a:xfrm>
          <a:prstGeom prst="flowChartMerg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00" dirty="0" smtClean="0">
              <a:solidFill>
                <a:schemeClr val="bg1"/>
              </a:solidFill>
              <a:latin typeface="+mj-lt"/>
            </a:endParaRPr>
          </a:p>
          <a:p>
            <a:pPr algn="ctr"/>
            <a:r>
              <a:rPr lang="en-US" sz="900" dirty="0" smtClean="0">
                <a:solidFill>
                  <a:schemeClr val="bg1"/>
                </a:solidFill>
                <a:latin typeface="+mj-lt"/>
              </a:rPr>
              <a:t>R</a:t>
            </a:r>
            <a:endParaRPr lang="en-US" sz="900" dirty="0">
              <a:ln w="18415" cmpd="sng">
                <a:solidFill>
                  <a:srgbClr val="FFFFFF"/>
                </a:solidFill>
                <a:prstDash val="solid"/>
              </a:ln>
              <a:solidFill>
                <a:schemeClr val="bg1"/>
              </a:solidFill>
              <a:latin typeface="+mj-lt"/>
            </a:endParaRPr>
          </a:p>
        </p:txBody>
      </p:sp>
      <p:sp>
        <p:nvSpPr>
          <p:cNvPr id="56" name="Flowchart: Merge 55"/>
          <p:cNvSpPr/>
          <p:nvPr/>
        </p:nvSpPr>
        <p:spPr>
          <a:xfrm>
            <a:off x="7141083" y="1718476"/>
            <a:ext cx="152400" cy="152400"/>
          </a:xfrm>
          <a:prstGeom prst="flowChartMerg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00" dirty="0" smtClean="0">
              <a:solidFill>
                <a:schemeClr val="bg1"/>
              </a:solidFill>
              <a:latin typeface="+mj-lt"/>
            </a:endParaRPr>
          </a:p>
          <a:p>
            <a:pPr algn="ctr"/>
            <a:r>
              <a:rPr lang="en-US" sz="900" dirty="0" smtClean="0">
                <a:solidFill>
                  <a:schemeClr val="bg1"/>
                </a:solidFill>
                <a:latin typeface="+mj-lt"/>
              </a:rPr>
              <a:t>R</a:t>
            </a:r>
            <a:endParaRPr lang="en-US" sz="900" dirty="0">
              <a:ln w="18415" cmpd="sng">
                <a:solidFill>
                  <a:srgbClr val="FFFFFF"/>
                </a:solidFill>
                <a:prstDash val="solid"/>
              </a:ln>
              <a:solidFill>
                <a:schemeClr val="bg1"/>
              </a:solidFill>
              <a:latin typeface="+mj-lt"/>
            </a:endParaRPr>
          </a:p>
        </p:txBody>
      </p:sp>
      <p:sp>
        <p:nvSpPr>
          <p:cNvPr id="57" name="Flowchart: Merge 56"/>
          <p:cNvSpPr/>
          <p:nvPr/>
        </p:nvSpPr>
        <p:spPr>
          <a:xfrm>
            <a:off x="8074533" y="2185201"/>
            <a:ext cx="152400" cy="152400"/>
          </a:xfrm>
          <a:prstGeom prst="flowChartMerg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00" dirty="0" smtClean="0">
              <a:solidFill>
                <a:schemeClr val="bg1"/>
              </a:solidFill>
              <a:latin typeface="+mj-lt"/>
            </a:endParaRPr>
          </a:p>
          <a:p>
            <a:pPr algn="ctr"/>
            <a:r>
              <a:rPr lang="en-US" sz="900" dirty="0" smtClean="0">
                <a:solidFill>
                  <a:schemeClr val="bg1"/>
                </a:solidFill>
                <a:latin typeface="+mj-lt"/>
              </a:rPr>
              <a:t>R</a:t>
            </a:r>
            <a:endParaRPr lang="en-US" sz="900" dirty="0">
              <a:ln w="18415" cmpd="sng">
                <a:solidFill>
                  <a:srgbClr val="FFFFFF"/>
                </a:solidFill>
                <a:prstDash val="solid"/>
              </a:ln>
              <a:solidFill>
                <a:schemeClr val="bg1"/>
              </a:solidFill>
              <a:latin typeface="+mj-lt"/>
            </a:endParaRPr>
          </a:p>
        </p:txBody>
      </p:sp>
      <p:sp>
        <p:nvSpPr>
          <p:cNvPr id="58" name="Text Box 104"/>
          <p:cNvSpPr txBox="1">
            <a:spLocks noChangeArrowheads="1"/>
          </p:cNvSpPr>
          <p:nvPr/>
        </p:nvSpPr>
        <p:spPr bwMode="auto">
          <a:xfrm>
            <a:off x="4706567" y="2451139"/>
            <a:ext cx="1065583" cy="246221"/>
          </a:xfrm>
          <a:prstGeom prst="rect">
            <a:avLst/>
          </a:prstGeom>
          <a:noFill/>
          <a:ln w="9525">
            <a:noFill/>
            <a:miter lim="800000"/>
            <a:headEnd/>
            <a:tailEnd/>
          </a:ln>
          <a:effectLst/>
        </p:spPr>
        <p:txBody>
          <a:bodyPr wrap="square">
            <a:spAutoFit/>
          </a:bodyPr>
          <a:lstStyle/>
          <a:p>
            <a:pPr defTabSz="1019175">
              <a:buFont typeface="Webdings" pitchFamily="18" charset="2"/>
              <a:buNone/>
            </a:pPr>
            <a:r>
              <a:rPr lang="en-US" sz="1000" dirty="0" smtClean="0"/>
              <a:t>Thresholds</a:t>
            </a:r>
            <a:endParaRPr lang="en-US" sz="1000" b="0" dirty="0">
              <a:latin typeface="Helvetica" pitchFamily="34" charset="0"/>
            </a:endParaRPr>
          </a:p>
        </p:txBody>
      </p:sp>
      <p:sp>
        <p:nvSpPr>
          <p:cNvPr id="59" name="Rectangle 105"/>
          <p:cNvSpPr>
            <a:spLocks noChangeArrowheads="1"/>
          </p:cNvSpPr>
          <p:nvPr/>
        </p:nvSpPr>
        <p:spPr bwMode="auto">
          <a:xfrm>
            <a:off x="5838825" y="2448103"/>
            <a:ext cx="3079378" cy="1477328"/>
          </a:xfrm>
          <a:prstGeom prst="rect">
            <a:avLst/>
          </a:prstGeom>
          <a:noFill/>
          <a:ln w="9525">
            <a:noFill/>
            <a:miter lim="800000"/>
            <a:headEnd/>
            <a:tailEnd/>
          </a:ln>
          <a:effectLst/>
        </p:spPr>
        <p:txBody>
          <a:bodyPr wrap="square">
            <a:spAutoFit/>
          </a:bodyPr>
          <a:lstStyle/>
          <a:p>
            <a:pPr marL="117475" indent="-117475">
              <a:buFont typeface="Wingdings" pitchFamily="2" charset="2"/>
              <a:buChar char="§"/>
            </a:pPr>
            <a:r>
              <a:rPr lang="en-US" sz="1000" dirty="0" smtClean="0"/>
              <a:t>If you are only interested in marking peaks above a certain level, then set the marker threshold to that level.</a:t>
            </a:r>
            <a:br>
              <a:rPr lang="en-US" sz="1000" dirty="0" smtClean="0"/>
            </a:br>
            <a:endParaRPr lang="en-US" sz="1000" dirty="0" smtClean="0"/>
          </a:p>
          <a:p>
            <a:pPr marL="117475" indent="-117475">
              <a:buFont typeface="Wingdings" pitchFamily="2" charset="2"/>
              <a:buChar char="§"/>
            </a:pPr>
            <a:r>
              <a:rPr lang="en-US" sz="1000" dirty="0" smtClean="0"/>
              <a:t>If spectrum is noisy and all markers are on non-essential peaks, then adjust the excursion value. The excursion value is how far a signal amplitude needs to fall between marked peaks to be considered another valid peak.</a:t>
            </a:r>
            <a:endParaRPr lang="en-US" sz="1000" b="0" dirty="0"/>
          </a:p>
        </p:txBody>
      </p:sp>
      <p:sp>
        <p:nvSpPr>
          <p:cNvPr id="64" name="Text Box 104"/>
          <p:cNvSpPr txBox="1">
            <a:spLocks noChangeArrowheads="1"/>
          </p:cNvSpPr>
          <p:nvPr/>
        </p:nvSpPr>
        <p:spPr bwMode="auto">
          <a:xfrm>
            <a:off x="4714875" y="3066454"/>
            <a:ext cx="1065583" cy="246221"/>
          </a:xfrm>
          <a:prstGeom prst="rect">
            <a:avLst/>
          </a:prstGeom>
          <a:noFill/>
          <a:ln w="9525">
            <a:noFill/>
            <a:miter lim="800000"/>
            <a:headEnd/>
            <a:tailEnd/>
          </a:ln>
          <a:effectLst/>
        </p:spPr>
        <p:txBody>
          <a:bodyPr wrap="square">
            <a:spAutoFit/>
          </a:bodyPr>
          <a:lstStyle/>
          <a:p>
            <a:pPr defTabSz="1019175">
              <a:buFont typeface="Webdings" pitchFamily="18" charset="2"/>
              <a:buNone/>
            </a:pPr>
            <a:r>
              <a:rPr lang="en-US" sz="1000" dirty="0" smtClean="0"/>
              <a:t>Excursion</a:t>
            </a:r>
            <a:endParaRPr lang="en-US" sz="1000" b="0" dirty="0">
              <a:latin typeface="Helvetica" pitchFamily="34" charset="0"/>
            </a:endParaRPr>
          </a:p>
        </p:txBody>
      </p:sp>
      <p:grpSp>
        <p:nvGrpSpPr>
          <p:cNvPr id="5" name="Group 64"/>
          <p:cNvGrpSpPr/>
          <p:nvPr/>
        </p:nvGrpSpPr>
        <p:grpSpPr>
          <a:xfrm>
            <a:off x="3962400" y="4175166"/>
            <a:ext cx="857253" cy="1198242"/>
            <a:chOff x="3878885" y="334902"/>
            <a:chExt cx="857253" cy="1198242"/>
          </a:xfrm>
        </p:grpSpPr>
        <p:cxnSp>
          <p:nvCxnSpPr>
            <p:cNvPr id="72" name="Straight Connector 71"/>
            <p:cNvCxnSpPr/>
            <p:nvPr/>
          </p:nvCxnSpPr>
          <p:spPr>
            <a:xfrm rot="5400000" flipH="1" flipV="1">
              <a:off x="3734742" y="501906"/>
              <a:ext cx="1168399" cy="834392"/>
            </a:xfrm>
            <a:prstGeom prst="line">
              <a:avLst/>
            </a:prstGeom>
            <a:ln w="15875">
              <a:solidFill>
                <a:srgbClr val="FF0000"/>
              </a:solidFill>
            </a:ln>
          </p:spPr>
          <p:style>
            <a:lnRef idx="3">
              <a:schemeClr val="accent6"/>
            </a:lnRef>
            <a:fillRef idx="0">
              <a:schemeClr val="accent6"/>
            </a:fillRef>
            <a:effectRef idx="2">
              <a:schemeClr val="accent6"/>
            </a:effectRef>
            <a:fontRef idx="minor">
              <a:schemeClr val="tx1"/>
            </a:fontRef>
          </p:style>
        </p:cxnSp>
        <p:sp>
          <p:nvSpPr>
            <p:cNvPr id="73" name="Flowchart: Connector 72"/>
            <p:cNvSpPr/>
            <p:nvPr/>
          </p:nvSpPr>
          <p:spPr>
            <a:xfrm>
              <a:off x="3878885" y="1487425"/>
              <a:ext cx="45720" cy="45719"/>
            </a:xfrm>
            <a:prstGeom prst="flowChartConnector">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sp>
        <p:nvSpPr>
          <p:cNvPr id="87" name="Text Box 104"/>
          <p:cNvSpPr txBox="1">
            <a:spLocks noChangeArrowheads="1"/>
          </p:cNvSpPr>
          <p:nvPr/>
        </p:nvSpPr>
        <p:spPr bwMode="auto">
          <a:xfrm>
            <a:off x="4714875" y="3917989"/>
            <a:ext cx="1200150" cy="246221"/>
          </a:xfrm>
          <a:prstGeom prst="rect">
            <a:avLst/>
          </a:prstGeom>
          <a:noFill/>
          <a:ln w="9525">
            <a:noFill/>
            <a:miter lim="800000"/>
            <a:headEnd/>
            <a:tailEnd/>
          </a:ln>
          <a:effectLst/>
        </p:spPr>
        <p:txBody>
          <a:bodyPr wrap="square">
            <a:spAutoFit/>
          </a:bodyPr>
          <a:lstStyle/>
          <a:p>
            <a:pPr defTabSz="1019175">
              <a:buFont typeface="Webdings" pitchFamily="18" charset="2"/>
              <a:buNone/>
            </a:pPr>
            <a:r>
              <a:rPr lang="en-US" sz="1000" dirty="0" smtClean="0"/>
              <a:t>Manual Markers</a:t>
            </a:r>
            <a:endParaRPr lang="en-US" sz="1000" b="0" dirty="0">
              <a:latin typeface="Helvetica" pitchFamily="34" charset="0"/>
            </a:endParaRPr>
          </a:p>
        </p:txBody>
      </p:sp>
      <p:sp>
        <p:nvSpPr>
          <p:cNvPr id="88" name="Rectangle 105"/>
          <p:cNvSpPr>
            <a:spLocks noChangeArrowheads="1"/>
          </p:cNvSpPr>
          <p:nvPr/>
        </p:nvSpPr>
        <p:spPr bwMode="auto">
          <a:xfrm>
            <a:off x="5874122" y="3917989"/>
            <a:ext cx="3079378" cy="400110"/>
          </a:xfrm>
          <a:prstGeom prst="rect">
            <a:avLst/>
          </a:prstGeom>
          <a:noFill/>
          <a:ln w="9525">
            <a:noFill/>
            <a:miter lim="800000"/>
            <a:headEnd/>
            <a:tailEnd/>
          </a:ln>
          <a:effectLst/>
        </p:spPr>
        <p:txBody>
          <a:bodyPr wrap="square">
            <a:spAutoFit/>
          </a:bodyPr>
          <a:lstStyle/>
          <a:p>
            <a:pPr marL="117475" indent="-117475">
              <a:buFont typeface="Wingdings" pitchFamily="2" charset="2"/>
              <a:buChar char="§"/>
            </a:pPr>
            <a:r>
              <a:rPr lang="en-US" sz="1000" dirty="0" smtClean="0"/>
              <a:t>Press to turn on two manual markers to use for measuring non-peak areas of the spectrum.</a:t>
            </a:r>
          </a:p>
        </p:txBody>
      </p:sp>
      <p:grpSp>
        <p:nvGrpSpPr>
          <p:cNvPr id="6" name="Group 89"/>
          <p:cNvGrpSpPr/>
          <p:nvPr/>
        </p:nvGrpSpPr>
        <p:grpSpPr>
          <a:xfrm>
            <a:off x="3962400" y="4660940"/>
            <a:ext cx="838201" cy="969641"/>
            <a:chOff x="3878885" y="563503"/>
            <a:chExt cx="838201" cy="969641"/>
          </a:xfrm>
        </p:grpSpPr>
        <p:cxnSp>
          <p:nvCxnSpPr>
            <p:cNvPr id="91" name="Straight Connector 90"/>
            <p:cNvCxnSpPr/>
            <p:nvPr/>
          </p:nvCxnSpPr>
          <p:spPr>
            <a:xfrm rot="5400000" flipH="1" flipV="1">
              <a:off x="3839516" y="625732"/>
              <a:ext cx="939800" cy="815341"/>
            </a:xfrm>
            <a:prstGeom prst="line">
              <a:avLst/>
            </a:prstGeom>
            <a:ln w="15875">
              <a:solidFill>
                <a:srgbClr val="FF0000"/>
              </a:solidFill>
            </a:ln>
          </p:spPr>
          <p:style>
            <a:lnRef idx="3">
              <a:schemeClr val="accent6"/>
            </a:lnRef>
            <a:fillRef idx="0">
              <a:schemeClr val="accent6"/>
            </a:fillRef>
            <a:effectRef idx="2">
              <a:schemeClr val="accent6"/>
            </a:effectRef>
            <a:fontRef idx="minor">
              <a:schemeClr val="tx1"/>
            </a:fontRef>
          </p:style>
        </p:cxnSp>
        <p:sp>
          <p:nvSpPr>
            <p:cNvPr id="92" name="Flowchart: Connector 91"/>
            <p:cNvSpPr/>
            <p:nvPr/>
          </p:nvSpPr>
          <p:spPr>
            <a:xfrm>
              <a:off x="3878885" y="1487425"/>
              <a:ext cx="45720" cy="45719"/>
            </a:xfrm>
            <a:prstGeom prst="flowChartConnector">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sp>
        <p:nvSpPr>
          <p:cNvPr id="94" name="Text Box 104"/>
          <p:cNvSpPr txBox="1">
            <a:spLocks noChangeArrowheads="1"/>
          </p:cNvSpPr>
          <p:nvPr/>
        </p:nvSpPr>
        <p:spPr bwMode="auto">
          <a:xfrm>
            <a:off x="4705350" y="4346614"/>
            <a:ext cx="1200150" cy="246221"/>
          </a:xfrm>
          <a:prstGeom prst="rect">
            <a:avLst/>
          </a:prstGeom>
          <a:noFill/>
          <a:ln w="9525">
            <a:noFill/>
            <a:miter lim="800000"/>
            <a:headEnd/>
            <a:tailEnd/>
          </a:ln>
          <a:effectLst/>
        </p:spPr>
        <p:txBody>
          <a:bodyPr wrap="square">
            <a:spAutoFit/>
          </a:bodyPr>
          <a:lstStyle/>
          <a:p>
            <a:pPr defTabSz="1019175">
              <a:buFont typeface="Webdings" pitchFamily="18" charset="2"/>
              <a:buNone/>
            </a:pPr>
            <a:r>
              <a:rPr lang="en-US" sz="1000" dirty="0" smtClean="0"/>
              <a:t>Readouts</a:t>
            </a:r>
            <a:endParaRPr lang="en-US" sz="1000" b="0" dirty="0">
              <a:latin typeface="Helvetica" pitchFamily="34" charset="0"/>
            </a:endParaRPr>
          </a:p>
        </p:txBody>
      </p:sp>
      <p:sp>
        <p:nvSpPr>
          <p:cNvPr id="95" name="Rectangle 105"/>
          <p:cNvSpPr>
            <a:spLocks noChangeArrowheads="1"/>
          </p:cNvSpPr>
          <p:nvPr/>
        </p:nvSpPr>
        <p:spPr bwMode="auto">
          <a:xfrm>
            <a:off x="5867400" y="4346614"/>
            <a:ext cx="2971800" cy="2092881"/>
          </a:xfrm>
          <a:prstGeom prst="rect">
            <a:avLst/>
          </a:prstGeom>
          <a:noFill/>
          <a:ln w="9525">
            <a:noFill/>
            <a:miter lim="800000"/>
            <a:headEnd/>
            <a:tailEnd/>
          </a:ln>
          <a:effectLst/>
        </p:spPr>
        <p:txBody>
          <a:bodyPr wrap="square">
            <a:spAutoFit/>
          </a:bodyPr>
          <a:lstStyle/>
          <a:p>
            <a:pPr marL="117475" indent="-117475">
              <a:buFont typeface="Wingdings" pitchFamily="2" charset="2"/>
              <a:buChar char="§"/>
            </a:pPr>
            <a:r>
              <a:rPr lang="en-US" sz="1000" dirty="0" smtClean="0"/>
              <a:t>Absolute: Readouts are absolute frequency and absolute amplitude.</a:t>
            </a:r>
          </a:p>
          <a:p>
            <a:pPr marL="117475" indent="-117475">
              <a:buFont typeface="Wingdings" pitchFamily="2" charset="2"/>
              <a:buChar char="§"/>
            </a:pPr>
            <a:r>
              <a:rPr lang="en-US" sz="1000" b="0" dirty="0" smtClean="0"/>
              <a:t>Delta: Readouts indicates each peak’s delta frequency and delta amplitude relative to the Reference Marker     .</a:t>
            </a:r>
          </a:p>
          <a:p>
            <a:pPr marL="117475" indent="-117475">
              <a:buFont typeface="Wingdings" pitchFamily="2" charset="2"/>
              <a:buChar char="§"/>
            </a:pPr>
            <a:r>
              <a:rPr lang="en-US" sz="1000" dirty="0" smtClean="0"/>
              <a:t>Manual Markers have a third line of readout information</a:t>
            </a:r>
          </a:p>
          <a:p>
            <a:pPr marL="228600" lvl="1" indent="-114300">
              <a:buFont typeface="Arial" pitchFamily="34" charset="0"/>
              <a:buChar char="–"/>
            </a:pPr>
            <a:r>
              <a:rPr lang="en-US" sz="1000" b="0" dirty="0" smtClean="0"/>
              <a:t>For multipurpose      marker, this indicates noise density</a:t>
            </a:r>
          </a:p>
          <a:p>
            <a:pPr marL="228600" lvl="1" indent="-114300">
              <a:buFont typeface="Arial" pitchFamily="34" charset="0"/>
              <a:buChar char="–"/>
            </a:pPr>
            <a:r>
              <a:rPr lang="en-US" sz="1000" dirty="0" smtClean="0"/>
              <a:t>For multipurpose      marker, this indicates noise density when readout is set to absolute; when set to delta, it indicates phase noise relative to multipurpose       marker. </a:t>
            </a:r>
            <a:endParaRPr lang="en-US" sz="1000" b="0" dirty="0" smtClean="0"/>
          </a:p>
        </p:txBody>
      </p:sp>
      <p:sp>
        <p:nvSpPr>
          <p:cNvPr id="96" name="Oval 95"/>
          <p:cNvSpPr/>
          <p:nvPr/>
        </p:nvSpPr>
        <p:spPr>
          <a:xfrm>
            <a:off x="1790700" y="3886200"/>
            <a:ext cx="838200" cy="304800"/>
          </a:xfrm>
          <a:prstGeom prst="ellipse">
            <a:avLst/>
          </a:prstGeom>
          <a:noFill/>
          <a:ln>
            <a:solidFill>
              <a:srgbClr val="FF0000"/>
            </a:solidFill>
          </a:ln>
          <a:effectLst>
            <a:innerShdw blurRad="63500" dist="50800" dir="2700000">
              <a:prstClr val="black">
                <a:alpha val="50000"/>
              </a:prstClr>
            </a:innerShdw>
          </a:effectLst>
          <a:scene3d>
            <a:camera prst="orthographicFront"/>
            <a:lightRig rig="threePt" dir="t"/>
          </a:scene3d>
          <a:sp3d>
            <a:bevelT prst="slope"/>
          </a:sp3d>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8" name="Oval 97"/>
          <p:cNvSpPr/>
          <p:nvPr/>
        </p:nvSpPr>
        <p:spPr>
          <a:xfrm>
            <a:off x="3048000" y="3886200"/>
            <a:ext cx="838200" cy="304800"/>
          </a:xfrm>
          <a:prstGeom prst="ellipse">
            <a:avLst/>
          </a:prstGeom>
          <a:noFill/>
          <a:ln>
            <a:solidFill>
              <a:srgbClr val="FF0000"/>
            </a:solidFill>
          </a:ln>
          <a:effectLst>
            <a:innerShdw blurRad="63500" dist="50800" dir="2700000">
              <a:prstClr val="black">
                <a:alpha val="50000"/>
              </a:prstClr>
            </a:innerShdw>
          </a:effectLst>
          <a:scene3d>
            <a:camera prst="orthographicFront"/>
            <a:lightRig rig="threePt" dir="t"/>
          </a:scene3d>
          <a:sp3d>
            <a:bevelT prst="slope"/>
          </a:sp3d>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3" name="Oval 39"/>
          <p:cNvSpPr>
            <a:spLocks noChangeAspect="1" noChangeArrowheads="1"/>
          </p:cNvSpPr>
          <p:nvPr/>
        </p:nvSpPr>
        <p:spPr bwMode="auto">
          <a:xfrm>
            <a:off x="7094538" y="743331"/>
            <a:ext cx="144462" cy="152400"/>
          </a:xfrm>
          <a:prstGeom prst="ellipse">
            <a:avLst/>
          </a:prstGeom>
          <a:solidFill>
            <a:srgbClr val="FF9900"/>
          </a:solidFill>
          <a:ln w="9525">
            <a:noFill/>
            <a:round/>
            <a:headEnd/>
            <a:tailEnd/>
          </a:ln>
          <a:effectLst/>
        </p:spPr>
        <p:txBody>
          <a:bodyPr wrap="none" lIns="0" tIns="0" rIns="0" bIns="0" anchor="ctr"/>
          <a:lstStyle/>
          <a:p>
            <a:pPr algn="ctr"/>
            <a:r>
              <a:rPr lang="en-US" sz="1000" b="1" dirty="0" smtClean="0"/>
              <a:t>a</a:t>
            </a:r>
            <a:endParaRPr lang="en-US" sz="1000" b="1" dirty="0"/>
          </a:p>
        </p:txBody>
      </p:sp>
      <p:sp>
        <p:nvSpPr>
          <p:cNvPr id="68" name="Oval 39"/>
          <p:cNvSpPr>
            <a:spLocks noChangeAspect="1" noChangeArrowheads="1"/>
          </p:cNvSpPr>
          <p:nvPr/>
        </p:nvSpPr>
        <p:spPr bwMode="auto">
          <a:xfrm>
            <a:off x="6812280" y="1874520"/>
            <a:ext cx="144462" cy="152400"/>
          </a:xfrm>
          <a:prstGeom prst="ellipse">
            <a:avLst/>
          </a:prstGeom>
          <a:solidFill>
            <a:srgbClr val="FF9900"/>
          </a:solidFill>
          <a:ln w="9525">
            <a:noFill/>
            <a:round/>
            <a:headEnd/>
            <a:tailEnd/>
          </a:ln>
          <a:effectLst/>
        </p:spPr>
        <p:txBody>
          <a:bodyPr wrap="none" lIns="0" tIns="0" rIns="0" bIns="0" anchor="ctr"/>
          <a:lstStyle/>
          <a:p>
            <a:pPr algn="ctr"/>
            <a:r>
              <a:rPr lang="en-US" sz="1000" b="1" dirty="0" smtClean="0"/>
              <a:t>a</a:t>
            </a:r>
            <a:endParaRPr lang="en-US" sz="1000" b="1" dirty="0"/>
          </a:p>
        </p:txBody>
      </p:sp>
      <p:sp>
        <p:nvSpPr>
          <p:cNvPr id="69" name="Oval 39"/>
          <p:cNvSpPr>
            <a:spLocks noChangeAspect="1" noChangeArrowheads="1"/>
          </p:cNvSpPr>
          <p:nvPr/>
        </p:nvSpPr>
        <p:spPr bwMode="auto">
          <a:xfrm>
            <a:off x="7170738" y="5448681"/>
            <a:ext cx="144462" cy="152400"/>
          </a:xfrm>
          <a:prstGeom prst="ellipse">
            <a:avLst/>
          </a:prstGeom>
          <a:solidFill>
            <a:srgbClr val="FF9900"/>
          </a:solidFill>
          <a:ln w="9525">
            <a:noFill/>
            <a:round/>
            <a:headEnd/>
            <a:tailEnd/>
          </a:ln>
          <a:effectLst/>
        </p:spPr>
        <p:txBody>
          <a:bodyPr wrap="none" lIns="0" tIns="0" rIns="0" bIns="0" anchor="ctr"/>
          <a:lstStyle/>
          <a:p>
            <a:pPr algn="ctr"/>
            <a:r>
              <a:rPr lang="en-US" sz="1000" b="1" dirty="0" smtClean="0"/>
              <a:t>a</a:t>
            </a:r>
            <a:endParaRPr lang="en-US" sz="1000" b="1" dirty="0"/>
          </a:p>
        </p:txBody>
      </p:sp>
      <p:sp>
        <p:nvSpPr>
          <p:cNvPr id="74" name="Oval 39"/>
          <p:cNvSpPr>
            <a:spLocks noChangeAspect="1" noChangeArrowheads="1"/>
          </p:cNvSpPr>
          <p:nvPr/>
        </p:nvSpPr>
        <p:spPr bwMode="auto">
          <a:xfrm>
            <a:off x="7162800" y="5769864"/>
            <a:ext cx="144462" cy="152400"/>
          </a:xfrm>
          <a:prstGeom prst="ellipse">
            <a:avLst/>
          </a:prstGeom>
          <a:solidFill>
            <a:srgbClr val="FF9900"/>
          </a:solidFill>
          <a:ln w="9525">
            <a:noFill/>
            <a:round/>
            <a:headEnd/>
            <a:tailEnd/>
          </a:ln>
          <a:effectLst/>
        </p:spPr>
        <p:txBody>
          <a:bodyPr wrap="none" lIns="0" tIns="0" rIns="0" bIns="0" anchor="ctr"/>
          <a:lstStyle/>
          <a:p>
            <a:pPr algn="ctr"/>
            <a:r>
              <a:rPr lang="en-US" sz="1000" b="1" dirty="0" smtClean="0"/>
              <a:t>b</a:t>
            </a:r>
            <a:endParaRPr lang="en-US" sz="1000" b="1" dirty="0"/>
          </a:p>
        </p:txBody>
      </p:sp>
      <p:sp>
        <p:nvSpPr>
          <p:cNvPr id="75" name="Flowchart: Merge 74"/>
          <p:cNvSpPr/>
          <p:nvPr/>
        </p:nvSpPr>
        <p:spPr>
          <a:xfrm>
            <a:off x="7141464" y="4991481"/>
            <a:ext cx="152400" cy="152400"/>
          </a:xfrm>
          <a:prstGeom prst="flowChartMerg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00" dirty="0" smtClean="0">
              <a:solidFill>
                <a:schemeClr val="bg1"/>
              </a:solidFill>
              <a:latin typeface="+mj-lt"/>
            </a:endParaRPr>
          </a:p>
          <a:p>
            <a:pPr algn="ctr"/>
            <a:r>
              <a:rPr lang="en-US" sz="900" dirty="0" smtClean="0">
                <a:solidFill>
                  <a:schemeClr val="bg1"/>
                </a:solidFill>
                <a:latin typeface="+mj-lt"/>
              </a:rPr>
              <a:t>R</a:t>
            </a:r>
            <a:endParaRPr lang="en-US" sz="900" dirty="0">
              <a:ln w="18415" cmpd="sng">
                <a:solidFill>
                  <a:srgbClr val="FFFFFF"/>
                </a:solidFill>
                <a:prstDash val="solid"/>
              </a:ln>
              <a:solidFill>
                <a:schemeClr val="bg1"/>
              </a:solidFill>
              <a:latin typeface="+mj-lt"/>
            </a:endParaRPr>
          </a:p>
        </p:txBody>
      </p:sp>
      <p:pic>
        <p:nvPicPr>
          <p:cNvPr id="77" name="Picture 76" descr="tek00132.png"/>
          <p:cNvPicPr>
            <a:picLocks noChangeAspect="1"/>
          </p:cNvPicPr>
          <p:nvPr/>
        </p:nvPicPr>
        <p:blipFill>
          <a:blip r:embed="rId4" cstate="print"/>
          <a:stretch>
            <a:fillRect/>
          </a:stretch>
        </p:blipFill>
        <p:spPr>
          <a:xfrm>
            <a:off x="594032" y="554152"/>
            <a:ext cx="3413760" cy="2560320"/>
          </a:xfrm>
          <a:prstGeom prst="rect">
            <a:avLst/>
          </a:prstGeom>
        </p:spPr>
      </p:pic>
      <p:grpSp>
        <p:nvGrpSpPr>
          <p:cNvPr id="7" name="Group 43"/>
          <p:cNvGrpSpPr/>
          <p:nvPr/>
        </p:nvGrpSpPr>
        <p:grpSpPr>
          <a:xfrm>
            <a:off x="3886200" y="742950"/>
            <a:ext cx="898557" cy="793369"/>
            <a:chOff x="3878885" y="739775"/>
            <a:chExt cx="898557" cy="793369"/>
          </a:xfrm>
        </p:grpSpPr>
        <p:cxnSp>
          <p:nvCxnSpPr>
            <p:cNvPr id="38" name="Straight Connector 37"/>
            <p:cNvCxnSpPr/>
            <p:nvPr/>
          </p:nvCxnSpPr>
          <p:spPr>
            <a:xfrm rot="5400000" flipH="1" flipV="1">
              <a:off x="3957831" y="683690"/>
              <a:ext cx="763525" cy="875696"/>
            </a:xfrm>
            <a:prstGeom prst="line">
              <a:avLst/>
            </a:prstGeom>
            <a:ln w="15875">
              <a:solidFill>
                <a:srgbClr val="FF0000"/>
              </a:solidFill>
            </a:ln>
          </p:spPr>
          <p:style>
            <a:lnRef idx="3">
              <a:schemeClr val="accent6"/>
            </a:lnRef>
            <a:fillRef idx="0">
              <a:schemeClr val="accent6"/>
            </a:fillRef>
            <a:effectRef idx="2">
              <a:schemeClr val="accent6"/>
            </a:effectRef>
            <a:fontRef idx="minor">
              <a:schemeClr val="tx1"/>
            </a:fontRef>
          </p:style>
        </p:cxnSp>
        <p:sp>
          <p:nvSpPr>
            <p:cNvPr id="36" name="Flowchart: Connector 35"/>
            <p:cNvSpPr/>
            <p:nvPr/>
          </p:nvSpPr>
          <p:spPr>
            <a:xfrm>
              <a:off x="3878885" y="1487425"/>
              <a:ext cx="45720" cy="45719"/>
            </a:xfrm>
            <a:prstGeom prst="flowChartConnector">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grpSp>
        <p:nvGrpSpPr>
          <p:cNvPr id="8" name="Group 44"/>
          <p:cNvGrpSpPr/>
          <p:nvPr/>
        </p:nvGrpSpPr>
        <p:grpSpPr>
          <a:xfrm>
            <a:off x="3895725" y="1346239"/>
            <a:ext cx="914402" cy="412369"/>
            <a:chOff x="3878885" y="1120775"/>
            <a:chExt cx="914402" cy="412369"/>
          </a:xfrm>
        </p:grpSpPr>
        <p:cxnSp>
          <p:nvCxnSpPr>
            <p:cNvPr id="46" name="Straight Connector 45"/>
            <p:cNvCxnSpPr/>
            <p:nvPr/>
          </p:nvCxnSpPr>
          <p:spPr>
            <a:xfrm flipV="1">
              <a:off x="3901746" y="1120775"/>
              <a:ext cx="891541" cy="382526"/>
            </a:xfrm>
            <a:prstGeom prst="line">
              <a:avLst/>
            </a:prstGeom>
            <a:ln w="15875">
              <a:solidFill>
                <a:srgbClr val="FF0000"/>
              </a:solidFill>
            </a:ln>
          </p:spPr>
          <p:style>
            <a:lnRef idx="3">
              <a:schemeClr val="accent6"/>
            </a:lnRef>
            <a:fillRef idx="0">
              <a:schemeClr val="accent6"/>
            </a:fillRef>
            <a:effectRef idx="2">
              <a:schemeClr val="accent6"/>
            </a:effectRef>
            <a:fontRef idx="minor">
              <a:schemeClr val="tx1"/>
            </a:fontRef>
          </p:style>
        </p:cxnSp>
        <p:sp>
          <p:nvSpPr>
            <p:cNvPr id="47" name="Flowchart: Connector 46"/>
            <p:cNvSpPr/>
            <p:nvPr/>
          </p:nvSpPr>
          <p:spPr>
            <a:xfrm>
              <a:off x="3878885" y="1487425"/>
              <a:ext cx="45720" cy="45719"/>
            </a:xfrm>
            <a:prstGeom prst="flowChartConnector">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grpSp>
        <p:nvGrpSpPr>
          <p:cNvPr id="9" name="Group 49"/>
          <p:cNvGrpSpPr/>
          <p:nvPr/>
        </p:nvGrpSpPr>
        <p:grpSpPr>
          <a:xfrm>
            <a:off x="3962400" y="1960539"/>
            <a:ext cx="838200" cy="623950"/>
            <a:chOff x="3878885" y="1487425"/>
            <a:chExt cx="838200" cy="623950"/>
          </a:xfrm>
        </p:grpSpPr>
        <p:cxnSp>
          <p:nvCxnSpPr>
            <p:cNvPr id="51" name="Straight Connector 50"/>
            <p:cNvCxnSpPr/>
            <p:nvPr/>
          </p:nvCxnSpPr>
          <p:spPr>
            <a:xfrm>
              <a:off x="3901746" y="1503301"/>
              <a:ext cx="815339" cy="608074"/>
            </a:xfrm>
            <a:prstGeom prst="line">
              <a:avLst/>
            </a:prstGeom>
            <a:ln w="15875">
              <a:solidFill>
                <a:srgbClr val="FF0000"/>
              </a:solidFill>
            </a:ln>
          </p:spPr>
          <p:style>
            <a:lnRef idx="3">
              <a:schemeClr val="accent6"/>
            </a:lnRef>
            <a:fillRef idx="0">
              <a:schemeClr val="accent6"/>
            </a:fillRef>
            <a:effectRef idx="2">
              <a:schemeClr val="accent6"/>
            </a:effectRef>
            <a:fontRef idx="minor">
              <a:schemeClr val="tx1"/>
            </a:fontRef>
          </p:style>
        </p:cxnSp>
        <p:sp>
          <p:nvSpPr>
            <p:cNvPr id="52" name="Flowchart: Connector 51"/>
            <p:cNvSpPr/>
            <p:nvPr/>
          </p:nvSpPr>
          <p:spPr>
            <a:xfrm>
              <a:off x="3878885" y="1487425"/>
              <a:ext cx="45720" cy="45719"/>
            </a:xfrm>
            <a:prstGeom prst="flowChartConnector">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grpSp>
        <p:nvGrpSpPr>
          <p:cNvPr id="10" name="Group 59"/>
          <p:cNvGrpSpPr/>
          <p:nvPr/>
        </p:nvGrpSpPr>
        <p:grpSpPr>
          <a:xfrm>
            <a:off x="3962400" y="2084364"/>
            <a:ext cx="838199" cy="1004950"/>
            <a:chOff x="3878885" y="1487425"/>
            <a:chExt cx="838199" cy="1004950"/>
          </a:xfrm>
        </p:grpSpPr>
        <p:cxnSp>
          <p:nvCxnSpPr>
            <p:cNvPr id="61" name="Straight Connector 60"/>
            <p:cNvCxnSpPr/>
            <p:nvPr/>
          </p:nvCxnSpPr>
          <p:spPr>
            <a:xfrm rot="16200000" flipH="1">
              <a:off x="3814878" y="1590168"/>
              <a:ext cx="989074" cy="815339"/>
            </a:xfrm>
            <a:prstGeom prst="line">
              <a:avLst/>
            </a:prstGeom>
            <a:ln w="15875">
              <a:solidFill>
                <a:srgbClr val="FF0000"/>
              </a:solidFill>
            </a:ln>
          </p:spPr>
          <p:style>
            <a:lnRef idx="3">
              <a:schemeClr val="accent6"/>
            </a:lnRef>
            <a:fillRef idx="0">
              <a:schemeClr val="accent6"/>
            </a:fillRef>
            <a:effectRef idx="2">
              <a:schemeClr val="accent6"/>
            </a:effectRef>
            <a:fontRef idx="minor">
              <a:schemeClr val="tx1"/>
            </a:fontRef>
          </p:style>
        </p:cxnSp>
        <p:sp>
          <p:nvSpPr>
            <p:cNvPr id="62" name="Flowchart: Connector 61"/>
            <p:cNvSpPr/>
            <p:nvPr/>
          </p:nvSpPr>
          <p:spPr>
            <a:xfrm>
              <a:off x="3878885" y="1487425"/>
              <a:ext cx="45720" cy="45719"/>
            </a:xfrm>
            <a:prstGeom prst="flowChartConnector">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sp>
        <p:nvSpPr>
          <p:cNvPr id="60" name="Oval 39"/>
          <p:cNvSpPr>
            <a:spLocks noChangeAspect="1" noChangeArrowheads="1"/>
          </p:cNvSpPr>
          <p:nvPr/>
        </p:nvSpPr>
        <p:spPr bwMode="auto">
          <a:xfrm>
            <a:off x="7543800" y="6248400"/>
            <a:ext cx="144462" cy="152400"/>
          </a:xfrm>
          <a:prstGeom prst="ellipse">
            <a:avLst/>
          </a:prstGeom>
          <a:solidFill>
            <a:srgbClr val="FF9900"/>
          </a:solidFill>
          <a:ln w="9525">
            <a:noFill/>
            <a:round/>
            <a:headEnd/>
            <a:tailEnd/>
          </a:ln>
          <a:effectLst/>
        </p:spPr>
        <p:txBody>
          <a:bodyPr wrap="none" lIns="0" tIns="0" rIns="0" bIns="0" anchor="ctr"/>
          <a:lstStyle/>
          <a:p>
            <a:pPr algn="ctr"/>
            <a:r>
              <a:rPr lang="en-US" sz="1000" b="1" dirty="0" smtClean="0"/>
              <a:t>a</a:t>
            </a:r>
            <a:endParaRPr lang="en-US" sz="1000" b="1" dirty="0"/>
          </a:p>
        </p:txBody>
      </p:sp>
      <p:sp>
        <p:nvSpPr>
          <p:cNvPr id="65" name="TextBox 64"/>
          <p:cNvSpPr txBox="1"/>
          <p:nvPr/>
        </p:nvSpPr>
        <p:spPr>
          <a:xfrm>
            <a:off x="4320970" y="6581001"/>
            <a:ext cx="502061" cy="276999"/>
          </a:xfrm>
          <a:prstGeom prst="rect">
            <a:avLst/>
          </a:prstGeom>
          <a:noFill/>
        </p:spPr>
        <p:txBody>
          <a:bodyPr wrap="none" rtlCol="0">
            <a:spAutoFit/>
          </a:bodyPr>
          <a:lstStyle/>
          <a:p>
            <a:r>
              <a:rPr lang="en-US" sz="1200" dirty="0" smtClean="0"/>
              <a:t>- 8 - </a:t>
            </a:r>
            <a:endParaRPr lang="en-US" sz="1200" dirty="0"/>
          </a:p>
        </p:txBody>
      </p:sp>
    </p:spTree>
    <p:extLst>
      <p:ext uri="{BB962C8B-B14F-4D97-AF65-F5344CB8AC3E}">
        <p14:creationId xmlns:p14="http://schemas.microsoft.com/office/powerpoint/2010/main" val="266197141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ktronix PPT 16Aug07 PC02">
  <a:themeElements>
    <a:clrScheme name="">
      <a:dk1>
        <a:srgbClr val="000000"/>
      </a:dk1>
      <a:lt1>
        <a:srgbClr val="FFFFFF"/>
      </a:lt1>
      <a:dk2>
        <a:srgbClr val="CC0000"/>
      </a:dk2>
      <a:lt2>
        <a:srgbClr val="21076A"/>
      </a:lt2>
      <a:accent1>
        <a:srgbClr val="A4B3C9"/>
      </a:accent1>
      <a:accent2>
        <a:srgbClr val="5E6A71"/>
      </a:accent2>
      <a:accent3>
        <a:srgbClr val="FFFFFF"/>
      </a:accent3>
      <a:accent4>
        <a:srgbClr val="000000"/>
      </a:accent4>
      <a:accent5>
        <a:srgbClr val="CFD6E1"/>
      </a:accent5>
      <a:accent6>
        <a:srgbClr val="545F66"/>
      </a:accent6>
      <a:hlink>
        <a:srgbClr val="A3A86B"/>
      </a:hlink>
      <a:folHlink>
        <a:srgbClr val="C6BF70"/>
      </a:folHlink>
    </a:clrScheme>
    <a:fontScheme name="Tektronix PPT 16Aug07 PC0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ktronix PPT 16Aug07 PC0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ktronix PPT 16Aug07 PC0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ktronix PPT 16Aug07 PC0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ktronix PPT 16Aug07 PC0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ktronix PPT 16Aug07 PC0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ktronix PPT 16Aug07 PC0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ktronix PPT 16Aug07 PC0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ktronix PPT 16Aug07 PC0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ktronix PPT 16Aug07 PC0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ktronix PPT 16Aug07 PC0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ktronix PPT 16Aug07 PC0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ktronix PPT 16Aug07 PC0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15078</TotalTime>
  <Words>4946</Words>
  <Application>Microsoft Office PowerPoint</Application>
  <PresentationFormat>Letter Paper (8.5x11 in)</PresentationFormat>
  <Paragraphs>625</Paragraphs>
  <Slides>21</Slides>
  <Notes>21</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Default Design</vt:lpstr>
      <vt:lpstr>Tektronix PPT 16Aug07 PC02</vt:lpstr>
      <vt:lpstr>MDO4000B Series Self Guided Tour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Tektronix,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DPO4USB USB Bus Demo</dc:title>
  <dc:creator>VSPL Marketing</dc:creator>
  <cp:lastModifiedBy>Simmons, Jayne M</cp:lastModifiedBy>
  <cp:revision>744</cp:revision>
  <dcterms:created xsi:type="dcterms:W3CDTF">2005-08-31T21:45:28Z</dcterms:created>
  <dcterms:modified xsi:type="dcterms:W3CDTF">2013-11-06T00:06:05Z</dcterms:modified>
</cp:coreProperties>
</file>